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256" r:id="rId2"/>
    <p:sldId id="556" r:id="rId3"/>
    <p:sldId id="557" r:id="rId4"/>
    <p:sldId id="558" r:id="rId5"/>
    <p:sldId id="559" r:id="rId6"/>
    <p:sldId id="560" r:id="rId7"/>
    <p:sldId id="561" r:id="rId8"/>
    <p:sldId id="562" r:id="rId9"/>
    <p:sldId id="563" r:id="rId10"/>
    <p:sldId id="564" r:id="rId11"/>
    <p:sldId id="565" r:id="rId12"/>
    <p:sldId id="566" r:id="rId13"/>
    <p:sldId id="567" r:id="rId14"/>
    <p:sldId id="568" r:id="rId15"/>
    <p:sldId id="569" r:id="rId16"/>
    <p:sldId id="570" r:id="rId17"/>
    <p:sldId id="571" r:id="rId18"/>
    <p:sldId id="572" r:id="rId19"/>
    <p:sldId id="573"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8FCCEE3-F192-41E8-9715-9DC12B9B6142}">
          <p14:sldIdLst>
            <p14:sldId id="256"/>
            <p14:sldId id="556"/>
            <p14:sldId id="557"/>
            <p14:sldId id="558"/>
            <p14:sldId id="559"/>
            <p14:sldId id="560"/>
            <p14:sldId id="561"/>
            <p14:sldId id="562"/>
            <p14:sldId id="563"/>
            <p14:sldId id="564"/>
            <p14:sldId id="565"/>
            <p14:sldId id="566"/>
            <p14:sldId id="567"/>
            <p14:sldId id="568"/>
            <p14:sldId id="569"/>
            <p14:sldId id="570"/>
            <p14:sldId id="571"/>
            <p14:sldId id="572"/>
            <p14:sldId id="573"/>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oretta Pierfelice" initials="LP" lastIdx="24" clrIdx="0">
    <p:extLst>
      <p:ext uri="{19B8F6BF-5375-455C-9EA6-DF929625EA0E}">
        <p15:presenceInfo xmlns:p15="http://schemas.microsoft.com/office/powerpoint/2012/main" userId="S-1-5-21-527237240-776561741-839522115-1169" providerId="AD"/>
      </p:ext>
    </p:extLst>
  </p:cmAuthor>
  <p:cmAuthor id="2" name="Justin Vance" initials="JV" lastIdx="29" clrIdx="1">
    <p:extLst>
      <p:ext uri="{19B8F6BF-5375-455C-9EA6-DF929625EA0E}">
        <p15:presenceInfo xmlns:p15="http://schemas.microsoft.com/office/powerpoint/2012/main" userId="S-1-5-21-527237240-776561741-839522115-9213" providerId="AD"/>
      </p:ext>
    </p:extLst>
  </p:cmAuthor>
  <p:cmAuthor id="3" name="Tammy Zimmerman" initials="TZ" lastIdx="4" clrIdx="2">
    <p:extLst>
      <p:ext uri="{19B8F6BF-5375-455C-9EA6-DF929625EA0E}">
        <p15:presenceInfo xmlns:p15="http://schemas.microsoft.com/office/powerpoint/2012/main" userId="S-1-5-21-527237240-776561741-839522115-118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849" autoAdjust="0"/>
    <p:restoredTop sz="86470" autoAdjust="0"/>
  </p:normalViewPr>
  <p:slideViewPr>
    <p:cSldViewPr snapToGrid="0">
      <p:cViewPr varScale="1">
        <p:scale>
          <a:sx n="88" d="100"/>
          <a:sy n="88" d="100"/>
        </p:scale>
        <p:origin x="138" y="222"/>
      </p:cViewPr>
      <p:guideLst/>
    </p:cSldViewPr>
  </p:slideViewPr>
  <p:outlineViewPr>
    <p:cViewPr>
      <p:scale>
        <a:sx n="33" d="100"/>
        <a:sy n="33" d="100"/>
      </p:scale>
      <p:origin x="0" y="-732"/>
    </p:cViewPr>
  </p:outlineViewPr>
  <p:notesTextViewPr>
    <p:cViewPr>
      <p:scale>
        <a:sx n="1" d="1"/>
        <a:sy n="1" d="1"/>
      </p:scale>
      <p:origin x="0" y="0"/>
    </p:cViewPr>
  </p:notesTextViewPr>
  <p:sorterViewPr>
    <p:cViewPr varScale="1">
      <p:scale>
        <a:sx n="100" d="100"/>
        <a:sy n="100" d="100"/>
      </p:scale>
      <p:origin x="0" y="-19572"/>
    </p:cViewPr>
  </p:sorterViewPr>
  <p:notesViewPr>
    <p:cSldViewPr snapToGrid="0">
      <p:cViewPr varScale="1">
        <p:scale>
          <a:sx n="83" d="100"/>
          <a:sy n="83" d="100"/>
        </p:scale>
        <p:origin x="2010"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A871DD9-BE1B-4087-93DD-972EFCEC6477}" type="datetimeFigureOut">
              <a:rPr lang="en-US" smtClean="0"/>
              <a:t>1/24/2014</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5C173F8-E89B-4C3A-AB0A-6044D2968E78}" type="slidenum">
              <a:rPr lang="en-US" smtClean="0"/>
              <a:t>‹#›</a:t>
            </a:fld>
            <a:endParaRPr lang="en-US" dirty="0"/>
          </a:p>
        </p:txBody>
      </p:sp>
    </p:spTree>
    <p:extLst>
      <p:ext uri="{BB962C8B-B14F-4D97-AF65-F5344CB8AC3E}">
        <p14:creationId xmlns:p14="http://schemas.microsoft.com/office/powerpoint/2010/main" val="39798935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59EBA0-D473-48B4-9A49-01A26889A560}" type="datetimeFigureOut">
              <a:rPr lang="en-US" smtClean="0"/>
              <a:t>1/24/2014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89781E-ACD4-4C4E-868D-F599F16648DE}" type="slidenum">
              <a:rPr lang="en-US" smtClean="0"/>
              <a:t>‹#›</a:t>
            </a:fld>
            <a:endParaRPr lang="en-US" dirty="0"/>
          </a:p>
        </p:txBody>
      </p:sp>
    </p:spTree>
    <p:extLst>
      <p:ext uri="{BB962C8B-B14F-4D97-AF65-F5344CB8AC3E}">
        <p14:creationId xmlns:p14="http://schemas.microsoft.com/office/powerpoint/2010/main" val="4250815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4250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30157812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125485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385757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3012420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2885303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14684611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1703053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17538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3275923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2764519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0DCB5B-A328-4AF9-846D-C3F071389B03}" type="datetimeFigureOut">
              <a:rPr lang="en-US" smtClean="0"/>
              <a:t>1/24/2014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08219B-7D1A-4863-A2A7-7D1405EA99B0}" type="slidenum">
              <a:rPr lang="en-US" smtClean="0"/>
              <a:t>‹#›</a:t>
            </a:fld>
            <a:endParaRPr lang="en-US" dirty="0"/>
          </a:p>
        </p:txBody>
      </p:sp>
    </p:spTree>
    <p:extLst>
      <p:ext uri="{BB962C8B-B14F-4D97-AF65-F5344CB8AC3E}">
        <p14:creationId xmlns:p14="http://schemas.microsoft.com/office/powerpoint/2010/main" val="17207932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000"/>
            <a:lum/>
          </a:blip>
          <a:srcRect/>
          <a:stretch>
            <a:fillRect t="-39000" b="-39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54001"/>
            <a:ext cx="9144000" cy="1300162"/>
          </a:xfrm>
        </p:spPr>
        <p:txBody>
          <a:bodyPr>
            <a:normAutofit fontScale="90000"/>
          </a:bodyPr>
          <a:lstStyle/>
          <a:p>
            <a:r>
              <a:rPr lang="en-US" sz="8800" i="1" dirty="0" smtClean="0">
                <a:latin typeface="Baskerville Old Face" panose="02020602080505020303" pitchFamily="18" charset="0"/>
              </a:rPr>
              <a:t>The OHIO STUDY </a:t>
            </a:r>
            <a:endParaRPr lang="en-US" sz="8800" i="1" dirty="0">
              <a:latin typeface="Baskerville Old Face" panose="02020602080505020303" pitchFamily="18" charset="0"/>
            </a:endParaRPr>
          </a:p>
        </p:txBody>
      </p:sp>
      <p:sp>
        <p:nvSpPr>
          <p:cNvPr id="3" name="Subtitle 2"/>
          <p:cNvSpPr>
            <a:spLocks noGrp="1"/>
          </p:cNvSpPr>
          <p:nvPr>
            <p:ph type="subTitle" idx="1"/>
          </p:nvPr>
        </p:nvSpPr>
        <p:spPr>
          <a:xfrm>
            <a:off x="1524000" y="1554162"/>
            <a:ext cx="9144000" cy="2495323"/>
          </a:xfrm>
        </p:spPr>
        <p:txBody>
          <a:bodyPr>
            <a:normAutofit fontScale="92500" lnSpcReduction="10000"/>
          </a:bodyPr>
          <a:lstStyle/>
          <a:p>
            <a:r>
              <a:rPr lang="en-US" sz="4000" dirty="0" smtClean="0">
                <a:latin typeface="Baskerville Old Face" panose="02020602080505020303" pitchFamily="18" charset="0"/>
              </a:rPr>
              <a:t>Interviewer’s Guide</a:t>
            </a:r>
          </a:p>
          <a:p>
            <a:r>
              <a:rPr lang="en-US" sz="4000" dirty="0">
                <a:latin typeface="Baskerville Old Face" panose="02020602080505020303" pitchFamily="18" charset="0"/>
              </a:rPr>
              <a:t>t</a:t>
            </a:r>
            <a:r>
              <a:rPr lang="en-US" sz="4000" dirty="0" smtClean="0">
                <a:latin typeface="Baskerville Old Face" panose="02020602080505020303" pitchFamily="18" charset="0"/>
              </a:rPr>
              <a:t>o the </a:t>
            </a:r>
            <a:r>
              <a:rPr lang="en-US" sz="4000" dirty="0" smtClean="0">
                <a:latin typeface="Baskerville Old Face" panose="02020602080505020303" pitchFamily="18" charset="0"/>
              </a:rPr>
              <a:t>Galaxy</a:t>
            </a:r>
          </a:p>
          <a:p>
            <a:endParaRPr lang="en-US" sz="4000" dirty="0">
              <a:latin typeface="Baskerville Old Face" panose="02020602080505020303" pitchFamily="18" charset="0"/>
            </a:endParaRPr>
          </a:p>
          <a:p>
            <a:r>
              <a:rPr lang="en-US" sz="4000" dirty="0">
                <a:solidFill>
                  <a:srgbClr val="C00000"/>
                </a:solidFill>
              </a:rPr>
              <a:t>P/CG CASI 1490</a:t>
            </a:r>
          </a:p>
          <a:p>
            <a:endParaRPr lang="en-US" sz="4000" dirty="0">
              <a:latin typeface="Baskerville Old Face" panose="02020602080505020303" pitchFamily="18" charset="0"/>
            </a:endParaRPr>
          </a:p>
        </p:txBody>
      </p:sp>
    </p:spTree>
    <p:extLst>
      <p:ext uri="{BB962C8B-B14F-4D97-AF65-F5344CB8AC3E}">
        <p14:creationId xmlns:p14="http://schemas.microsoft.com/office/powerpoint/2010/main" val="28411370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t="-85000" b="-85000"/>
          </a:stretch>
        </a:blipFill>
        <a:effectLst/>
      </p:bgPr>
    </p:bg>
    <p:spTree>
      <p:nvGrpSpPr>
        <p:cNvPr id="1" name=""/>
        <p:cNvGrpSpPr/>
        <p:nvPr/>
      </p:nvGrpSpPr>
      <p:grpSpPr>
        <a:xfrm>
          <a:off x="0" y="0"/>
          <a:ext cx="0" cy="0"/>
          <a:chOff x="0" y="0"/>
          <a:chExt cx="0" cy="0"/>
        </a:xfrm>
      </p:grpSpPr>
      <p:sp>
        <p:nvSpPr>
          <p:cNvPr id="2" name="Rectangle 1"/>
          <p:cNvSpPr/>
          <p:nvPr/>
        </p:nvSpPr>
        <p:spPr>
          <a:xfrm>
            <a:off x="0" y="692491"/>
            <a:ext cx="8559384" cy="830997"/>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Who is asked this </a:t>
            </a:r>
            <a:r>
              <a:rPr lang="en-US" sz="2400" b="1" i="1" dirty="0" smtClean="0"/>
              <a:t>section? </a:t>
            </a:r>
            <a:r>
              <a:rPr lang="en-US" sz="2400" dirty="0"/>
              <a:t>The adult resident parent or guardian</a:t>
            </a:r>
          </a:p>
          <a:p>
            <a:endParaRPr lang="en-US" sz="2400" dirty="0"/>
          </a:p>
        </p:txBody>
      </p:sp>
      <p:sp>
        <p:nvSpPr>
          <p:cNvPr id="3" name="Rectangle 2"/>
          <p:cNvSpPr/>
          <p:nvPr/>
        </p:nvSpPr>
        <p:spPr>
          <a:xfrm>
            <a:off x="0" y="1338822"/>
            <a:ext cx="12192000" cy="1200329"/>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Brief outline of topics asked in this </a:t>
            </a:r>
            <a:r>
              <a:rPr lang="en-US" sz="2400" b="1" i="1" dirty="0" smtClean="0"/>
              <a:t>section: </a:t>
            </a:r>
            <a:r>
              <a:rPr lang="en-US" sz="2400" dirty="0" smtClean="0"/>
              <a:t>Asks P/CG </a:t>
            </a:r>
            <a:r>
              <a:rPr lang="en-US" sz="2400" dirty="0"/>
              <a:t>questions about the t</a:t>
            </a:r>
            <a:r>
              <a:rPr lang="en-US" sz="2400" spc="-5" dirty="0" smtClean="0">
                <a:cs typeface="Arial Narrow"/>
              </a:rPr>
              <a:t>yp</a:t>
            </a:r>
            <a:r>
              <a:rPr lang="en-US" sz="2400" dirty="0" smtClean="0">
                <a:cs typeface="Arial Narrow"/>
              </a:rPr>
              <a:t>e</a:t>
            </a:r>
            <a:r>
              <a:rPr lang="en-US" sz="2400" dirty="0">
                <a:cs typeface="Arial Narrow"/>
              </a:rPr>
              <a:t>,</a:t>
            </a:r>
            <a:r>
              <a:rPr lang="en-US" sz="2400" spc="-5" dirty="0">
                <a:cs typeface="Arial Narrow"/>
              </a:rPr>
              <a:t> </a:t>
            </a:r>
            <a:r>
              <a:rPr lang="en-US" sz="2400" dirty="0">
                <a:cs typeface="Arial Narrow"/>
              </a:rPr>
              <a:t>f</a:t>
            </a:r>
            <a:r>
              <a:rPr lang="en-US" sz="2400" spc="5" dirty="0">
                <a:cs typeface="Arial Narrow"/>
              </a:rPr>
              <a:t>r</a:t>
            </a:r>
            <a:r>
              <a:rPr lang="en-US" sz="2400" dirty="0">
                <a:cs typeface="Arial Narrow"/>
              </a:rPr>
              <a:t>eque</a:t>
            </a:r>
            <a:r>
              <a:rPr lang="en-US" sz="2400" spc="-5" dirty="0">
                <a:cs typeface="Arial Narrow"/>
              </a:rPr>
              <a:t>ncy</a:t>
            </a:r>
            <a:r>
              <a:rPr lang="en-US" sz="2400" dirty="0">
                <a:cs typeface="Arial Narrow"/>
              </a:rPr>
              <a:t>,</a:t>
            </a:r>
            <a:r>
              <a:rPr lang="en-US" sz="2400" spc="-5" dirty="0">
                <a:cs typeface="Arial Narrow"/>
              </a:rPr>
              <a:t> and questions concerning the c</a:t>
            </a:r>
            <a:r>
              <a:rPr lang="en-US" sz="2400" dirty="0">
                <a:cs typeface="Arial Narrow"/>
              </a:rPr>
              <a:t>ommun</a:t>
            </a:r>
            <a:r>
              <a:rPr lang="en-US" sz="2400" spc="-5" dirty="0">
                <a:cs typeface="Arial Narrow"/>
              </a:rPr>
              <a:t>ity of their chosen religion.</a:t>
            </a:r>
            <a:endParaRPr lang="en-US" sz="2400" dirty="0">
              <a:cs typeface="Arial Narrow"/>
            </a:endParaRPr>
          </a:p>
          <a:p>
            <a:endParaRPr lang="en-US" sz="2400" dirty="0"/>
          </a:p>
        </p:txBody>
      </p:sp>
      <p:sp>
        <p:nvSpPr>
          <p:cNvPr id="4" name="Rectangle 3"/>
          <p:cNvSpPr/>
          <p:nvPr/>
        </p:nvSpPr>
        <p:spPr>
          <a:xfrm>
            <a:off x="0" y="2149848"/>
            <a:ext cx="12192000" cy="461665"/>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Anything special about the section</a:t>
            </a:r>
            <a:r>
              <a:rPr lang="en-US" sz="2400" b="1" i="1" dirty="0" smtClean="0"/>
              <a:t>? </a:t>
            </a:r>
            <a:r>
              <a:rPr lang="en-US" sz="2400" dirty="0"/>
              <a:t>N/A </a:t>
            </a:r>
          </a:p>
        </p:txBody>
      </p:sp>
      <p:sp>
        <p:nvSpPr>
          <p:cNvPr id="5" name="Rectangle 4"/>
          <p:cNvSpPr/>
          <p:nvPr/>
        </p:nvSpPr>
        <p:spPr>
          <a:xfrm>
            <a:off x="3377528" y="0"/>
            <a:ext cx="2523832" cy="523220"/>
          </a:xfrm>
          <a:prstGeom prst="rect">
            <a:avLst/>
          </a:prstGeom>
        </p:spPr>
        <p:txBody>
          <a:bodyPr wrap="none">
            <a:spAutoFit/>
          </a:bodyPr>
          <a:lstStyle/>
          <a:p>
            <a:r>
              <a:rPr lang="en-US" sz="2800" i="1" dirty="0" smtClean="0">
                <a:solidFill>
                  <a:schemeClr val="accent1"/>
                </a:solidFill>
              </a:rPr>
              <a:t>P/CG </a:t>
            </a:r>
            <a:r>
              <a:rPr lang="en-US" sz="2800" i="1" dirty="0">
                <a:solidFill>
                  <a:schemeClr val="accent1"/>
                </a:solidFill>
              </a:rPr>
              <a:t>CASI 1490</a:t>
            </a:r>
            <a:r>
              <a:rPr lang="en-US" sz="2800" dirty="0"/>
              <a:t> </a:t>
            </a:r>
          </a:p>
        </p:txBody>
      </p:sp>
      <p:sp>
        <p:nvSpPr>
          <p:cNvPr id="6" name="Rectangle 5"/>
          <p:cNvSpPr/>
          <p:nvPr/>
        </p:nvSpPr>
        <p:spPr>
          <a:xfrm>
            <a:off x="0" y="0"/>
            <a:ext cx="3377528" cy="523220"/>
          </a:xfrm>
          <a:prstGeom prst="rect">
            <a:avLst/>
          </a:prstGeom>
        </p:spPr>
        <p:txBody>
          <a:bodyPr wrap="none">
            <a:spAutoFit/>
          </a:bodyPr>
          <a:lstStyle/>
          <a:p>
            <a:r>
              <a:rPr lang="en-US" sz="2800" dirty="0">
                <a:solidFill>
                  <a:schemeClr val="accent1"/>
                </a:solidFill>
              </a:rPr>
              <a:t>SA </a:t>
            </a:r>
            <a:r>
              <a:rPr lang="en-US" sz="2800" dirty="0" smtClean="0">
                <a:solidFill>
                  <a:schemeClr val="accent1"/>
                </a:solidFill>
              </a:rPr>
              <a:t>RELIGION SECTION</a:t>
            </a:r>
            <a:endParaRPr lang="en-US" sz="2800" dirty="0">
              <a:solidFill>
                <a:schemeClr val="accent1"/>
              </a:solidFill>
            </a:endParaRPr>
          </a:p>
        </p:txBody>
      </p:sp>
    </p:spTree>
    <p:extLst>
      <p:ext uri="{BB962C8B-B14F-4D97-AF65-F5344CB8AC3E}">
        <p14:creationId xmlns:p14="http://schemas.microsoft.com/office/powerpoint/2010/main" val="14391616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679791"/>
            <a:ext cx="9863528" cy="830997"/>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Who is asked this </a:t>
            </a:r>
            <a:r>
              <a:rPr lang="en-US" sz="2400" b="1" i="1" dirty="0" smtClean="0"/>
              <a:t>section? </a:t>
            </a:r>
            <a:r>
              <a:rPr lang="en-US" sz="2400" dirty="0"/>
              <a:t>The adult resident parent or guardian</a:t>
            </a:r>
          </a:p>
          <a:p>
            <a:endParaRPr lang="en-US" sz="2400" dirty="0"/>
          </a:p>
        </p:txBody>
      </p:sp>
      <p:sp>
        <p:nvSpPr>
          <p:cNvPr id="3" name="Rectangle 2"/>
          <p:cNvSpPr/>
          <p:nvPr/>
        </p:nvSpPr>
        <p:spPr>
          <a:xfrm>
            <a:off x="0" y="1482693"/>
            <a:ext cx="12192000" cy="1200329"/>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Brief outline of topics asked in this </a:t>
            </a:r>
            <a:r>
              <a:rPr lang="en-US" sz="2400" b="1" i="1" dirty="0" smtClean="0"/>
              <a:t>section: </a:t>
            </a:r>
            <a:r>
              <a:rPr lang="en-US" sz="2400" dirty="0" smtClean="0"/>
              <a:t>This section asks the Adult P/CG their </a:t>
            </a:r>
            <a:r>
              <a:rPr lang="en-US" sz="2400" dirty="0"/>
              <a:t>t</a:t>
            </a:r>
            <a:r>
              <a:rPr lang="en-US" sz="2400" dirty="0" smtClean="0">
                <a:cs typeface="Arial Narrow"/>
              </a:rPr>
              <a:t>ypi</a:t>
            </a:r>
            <a:r>
              <a:rPr lang="en-US" sz="2400" spc="-10" dirty="0" smtClean="0">
                <a:cs typeface="Arial Narrow"/>
              </a:rPr>
              <a:t>c</a:t>
            </a:r>
            <a:r>
              <a:rPr lang="en-US" sz="2400" dirty="0" smtClean="0">
                <a:cs typeface="Arial Narrow"/>
              </a:rPr>
              <a:t>al </a:t>
            </a:r>
            <a:r>
              <a:rPr lang="en-US" sz="2400" spc="-10" dirty="0">
                <a:cs typeface="Arial Narrow"/>
              </a:rPr>
              <a:t>w</a:t>
            </a:r>
            <a:r>
              <a:rPr lang="en-US" sz="2400" dirty="0">
                <a:cs typeface="Arial Narrow"/>
              </a:rPr>
              <a:t>a</a:t>
            </a:r>
            <a:r>
              <a:rPr lang="en-US" sz="2400" spc="-10" dirty="0">
                <a:cs typeface="Arial Narrow"/>
              </a:rPr>
              <a:t>y</a:t>
            </a:r>
            <a:r>
              <a:rPr lang="en-US" sz="2400" dirty="0">
                <a:cs typeface="Arial Narrow"/>
              </a:rPr>
              <a:t>s </a:t>
            </a:r>
            <a:r>
              <a:rPr lang="en-US" sz="2400" spc="-5" dirty="0">
                <a:cs typeface="Arial Narrow"/>
              </a:rPr>
              <a:t>o</a:t>
            </a:r>
            <a:r>
              <a:rPr lang="en-US" sz="2400" dirty="0">
                <a:cs typeface="Arial Narrow"/>
              </a:rPr>
              <a:t>f </a:t>
            </a:r>
            <a:r>
              <a:rPr lang="en-US" sz="2400" spc="-10" dirty="0">
                <a:cs typeface="Arial Narrow"/>
              </a:rPr>
              <a:t>h</a:t>
            </a:r>
            <a:r>
              <a:rPr lang="en-US" sz="2400" dirty="0">
                <a:cs typeface="Arial Narrow"/>
              </a:rPr>
              <a:t>and</a:t>
            </a:r>
            <a:r>
              <a:rPr lang="en-US" sz="2400" spc="-10" dirty="0">
                <a:cs typeface="Arial Narrow"/>
              </a:rPr>
              <a:t>l</a:t>
            </a:r>
            <a:r>
              <a:rPr lang="en-US" sz="2400" spc="-5" dirty="0">
                <a:cs typeface="Arial Narrow"/>
              </a:rPr>
              <a:t>i</a:t>
            </a:r>
            <a:r>
              <a:rPr lang="en-US" sz="2400" dirty="0">
                <a:cs typeface="Arial Narrow"/>
              </a:rPr>
              <a:t>ng pa</a:t>
            </a:r>
            <a:r>
              <a:rPr lang="en-US" sz="2400" spc="-15" dirty="0">
                <a:cs typeface="Arial Narrow"/>
              </a:rPr>
              <a:t>re</a:t>
            </a:r>
            <a:r>
              <a:rPr lang="en-US" sz="2400" dirty="0">
                <a:cs typeface="Arial Narrow"/>
              </a:rPr>
              <a:t>nt/ch</a:t>
            </a:r>
            <a:r>
              <a:rPr lang="en-US" sz="2400" spc="-10" dirty="0">
                <a:cs typeface="Arial Narrow"/>
              </a:rPr>
              <a:t>i</a:t>
            </a:r>
            <a:r>
              <a:rPr lang="en-US" sz="2400" spc="-5" dirty="0">
                <a:cs typeface="Arial Narrow"/>
              </a:rPr>
              <a:t>l</a:t>
            </a:r>
            <a:r>
              <a:rPr lang="en-US" sz="2400" dirty="0">
                <a:cs typeface="Arial Narrow"/>
              </a:rPr>
              <a:t>d </a:t>
            </a:r>
            <a:r>
              <a:rPr lang="en-US" sz="2400" dirty="0" smtClean="0">
                <a:cs typeface="Arial Narrow"/>
              </a:rPr>
              <a:t>c</a:t>
            </a:r>
            <a:r>
              <a:rPr lang="en-US" sz="2400" spc="-15" dirty="0" smtClean="0">
                <a:cs typeface="Arial Narrow"/>
              </a:rPr>
              <a:t>o</a:t>
            </a:r>
            <a:r>
              <a:rPr lang="en-US" sz="2400" dirty="0" smtClean="0">
                <a:cs typeface="Arial Narrow"/>
              </a:rPr>
              <a:t>nfl</a:t>
            </a:r>
            <a:r>
              <a:rPr lang="en-US" sz="2400" spc="-10" dirty="0" smtClean="0">
                <a:cs typeface="Arial Narrow"/>
              </a:rPr>
              <a:t>i</a:t>
            </a:r>
            <a:r>
              <a:rPr lang="en-US" sz="2400" dirty="0" smtClean="0">
                <a:cs typeface="Arial Narrow"/>
              </a:rPr>
              <a:t>ct.</a:t>
            </a:r>
            <a:endParaRPr lang="en-US" sz="2400" dirty="0">
              <a:cs typeface="Arial Narrow"/>
            </a:endParaRPr>
          </a:p>
          <a:p>
            <a:r>
              <a:rPr lang="en-US" sz="2400" dirty="0" smtClean="0"/>
              <a:t> </a:t>
            </a:r>
            <a:endParaRPr lang="en-US" sz="2400" dirty="0"/>
          </a:p>
        </p:txBody>
      </p:sp>
      <p:sp>
        <p:nvSpPr>
          <p:cNvPr id="4" name="Rectangle 3"/>
          <p:cNvSpPr/>
          <p:nvPr/>
        </p:nvSpPr>
        <p:spPr>
          <a:xfrm>
            <a:off x="0" y="2406023"/>
            <a:ext cx="12192000" cy="2677656"/>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Anything special about the section</a:t>
            </a:r>
            <a:r>
              <a:rPr lang="en-US" sz="2400" b="1" i="1" dirty="0" smtClean="0"/>
              <a:t>?</a:t>
            </a:r>
            <a:r>
              <a:rPr lang="en-US" sz="2400" dirty="0" smtClean="0"/>
              <a:t> </a:t>
            </a:r>
            <a:r>
              <a:rPr lang="en-US" sz="2400" dirty="0"/>
              <a:t>Have it handy-</a:t>
            </a:r>
          </a:p>
          <a:p>
            <a:r>
              <a:rPr lang="en-US" sz="2400" b="1" dirty="0"/>
              <a:t>Do you have a problem and need help with suicide, abuse, drugs and alcohol or other problems? </a:t>
            </a:r>
            <a:r>
              <a:rPr lang="en-US" sz="2400" dirty="0"/>
              <a:t/>
            </a:r>
            <a:br>
              <a:rPr lang="en-US" sz="2400" dirty="0"/>
            </a:br>
            <a:r>
              <a:rPr lang="en-US" sz="2400" dirty="0"/>
              <a:t/>
            </a:r>
            <a:br>
              <a:rPr lang="en-US" sz="2400" dirty="0"/>
            </a:br>
            <a:r>
              <a:rPr lang="en-US" sz="2400" b="1" dirty="0"/>
              <a:t>Call the </a:t>
            </a:r>
            <a:r>
              <a:rPr lang="en-US" sz="2400" b="1" dirty="0" err="1"/>
              <a:t>Netcare</a:t>
            </a:r>
            <a:r>
              <a:rPr lang="en-US" sz="2400" b="1" dirty="0"/>
              <a:t> Crisis Hotline at 276-CARE (2273). Services are available to anyone, regardless of the ability to pay.</a:t>
            </a:r>
            <a:r>
              <a:rPr lang="en-US" sz="2400" dirty="0"/>
              <a:t> </a:t>
            </a:r>
          </a:p>
          <a:p>
            <a:r>
              <a:rPr lang="en-US" sz="2400" dirty="0"/>
              <a:t> </a:t>
            </a:r>
          </a:p>
        </p:txBody>
      </p:sp>
      <p:sp>
        <p:nvSpPr>
          <p:cNvPr id="5" name="Rectangle 4"/>
          <p:cNvSpPr/>
          <p:nvPr/>
        </p:nvSpPr>
        <p:spPr>
          <a:xfrm>
            <a:off x="3612629" y="0"/>
            <a:ext cx="2523832" cy="523220"/>
          </a:xfrm>
          <a:prstGeom prst="rect">
            <a:avLst/>
          </a:prstGeom>
        </p:spPr>
        <p:txBody>
          <a:bodyPr wrap="none">
            <a:spAutoFit/>
          </a:bodyPr>
          <a:lstStyle/>
          <a:p>
            <a:r>
              <a:rPr lang="en-US" sz="2800" i="1" dirty="0" smtClean="0">
                <a:solidFill>
                  <a:schemeClr val="accent1"/>
                </a:solidFill>
              </a:rPr>
              <a:t>P/CG </a:t>
            </a:r>
            <a:r>
              <a:rPr lang="en-US" sz="2800" i="1" dirty="0">
                <a:solidFill>
                  <a:schemeClr val="accent1"/>
                </a:solidFill>
              </a:rPr>
              <a:t>CASI 1490</a:t>
            </a:r>
            <a:r>
              <a:rPr lang="en-US" sz="2800" dirty="0"/>
              <a:t> </a:t>
            </a:r>
          </a:p>
        </p:txBody>
      </p:sp>
      <p:sp>
        <p:nvSpPr>
          <p:cNvPr id="6" name="Rectangle 5"/>
          <p:cNvSpPr/>
          <p:nvPr/>
        </p:nvSpPr>
        <p:spPr>
          <a:xfrm>
            <a:off x="0" y="0"/>
            <a:ext cx="4127083" cy="523220"/>
          </a:xfrm>
          <a:prstGeom prst="rect">
            <a:avLst/>
          </a:prstGeom>
        </p:spPr>
        <p:txBody>
          <a:bodyPr wrap="square">
            <a:spAutoFit/>
          </a:bodyPr>
          <a:lstStyle/>
          <a:p>
            <a:r>
              <a:rPr lang="en-US" sz="2800" dirty="0">
                <a:solidFill>
                  <a:schemeClr val="accent1"/>
                </a:solidFill>
              </a:rPr>
              <a:t>SA </a:t>
            </a:r>
            <a:r>
              <a:rPr lang="en-US" sz="2800" dirty="0" smtClean="0">
                <a:solidFill>
                  <a:schemeClr val="accent1"/>
                </a:solidFill>
              </a:rPr>
              <a:t>BEHAVIORS SECTION</a:t>
            </a:r>
            <a:endParaRPr lang="en-US" sz="2800" dirty="0">
              <a:solidFill>
                <a:schemeClr val="accent1"/>
              </a:solidFill>
            </a:endParaRPr>
          </a:p>
        </p:txBody>
      </p:sp>
    </p:spTree>
    <p:extLst>
      <p:ext uri="{BB962C8B-B14F-4D97-AF65-F5344CB8AC3E}">
        <p14:creationId xmlns:p14="http://schemas.microsoft.com/office/powerpoint/2010/main" val="6988636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661927"/>
            <a:ext cx="9608695" cy="830997"/>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Who is asked this </a:t>
            </a:r>
            <a:r>
              <a:rPr lang="en-US" sz="2400" b="1" i="1" dirty="0" smtClean="0"/>
              <a:t>section? </a:t>
            </a:r>
            <a:r>
              <a:rPr lang="en-US" sz="2400" dirty="0"/>
              <a:t>The adult resident parent or guardian</a:t>
            </a:r>
          </a:p>
          <a:p>
            <a:endParaRPr lang="en-US" sz="2400" dirty="0"/>
          </a:p>
        </p:txBody>
      </p:sp>
      <p:sp>
        <p:nvSpPr>
          <p:cNvPr id="3" name="Rectangle 2"/>
          <p:cNvSpPr/>
          <p:nvPr/>
        </p:nvSpPr>
        <p:spPr>
          <a:xfrm>
            <a:off x="0" y="1446965"/>
            <a:ext cx="12192000" cy="1200329"/>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Brief outline of topics asked in this section</a:t>
            </a:r>
            <a:r>
              <a:rPr lang="en-US" sz="2400" b="1" i="1" dirty="0" smtClean="0"/>
              <a:t>: </a:t>
            </a:r>
            <a:r>
              <a:rPr lang="en-US" sz="2400" dirty="0" smtClean="0"/>
              <a:t>This section asks questions about the </a:t>
            </a:r>
            <a:r>
              <a:rPr lang="en-US" sz="2400" dirty="0"/>
              <a:t>Adult Respondents current relationship status </a:t>
            </a:r>
            <a:r>
              <a:rPr lang="en-US" sz="2400" dirty="0" smtClean="0"/>
              <a:t>with </a:t>
            </a:r>
            <a:r>
              <a:rPr lang="en-US" sz="2400" dirty="0"/>
              <a:t>other biological parent</a:t>
            </a:r>
          </a:p>
          <a:p>
            <a:endParaRPr lang="en-US" sz="2400" dirty="0"/>
          </a:p>
        </p:txBody>
      </p:sp>
      <p:sp>
        <p:nvSpPr>
          <p:cNvPr id="4" name="Rectangle 3"/>
          <p:cNvSpPr/>
          <p:nvPr/>
        </p:nvSpPr>
        <p:spPr>
          <a:xfrm>
            <a:off x="0" y="2370295"/>
            <a:ext cx="12192000" cy="461665"/>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Anything special about the section</a:t>
            </a:r>
            <a:r>
              <a:rPr lang="en-US" sz="2400" b="1" i="1" dirty="0" smtClean="0"/>
              <a:t>?</a:t>
            </a:r>
            <a:r>
              <a:rPr lang="en-US" sz="2400" dirty="0" smtClean="0"/>
              <a:t> </a:t>
            </a:r>
            <a:r>
              <a:rPr lang="en-US" sz="2400" dirty="0"/>
              <a:t>N/A</a:t>
            </a:r>
          </a:p>
        </p:txBody>
      </p:sp>
      <p:sp>
        <p:nvSpPr>
          <p:cNvPr id="5" name="Rectangle 4"/>
          <p:cNvSpPr/>
          <p:nvPr/>
        </p:nvSpPr>
        <p:spPr>
          <a:xfrm>
            <a:off x="3793378" y="-14209"/>
            <a:ext cx="2523832" cy="523220"/>
          </a:xfrm>
          <a:prstGeom prst="rect">
            <a:avLst/>
          </a:prstGeom>
        </p:spPr>
        <p:txBody>
          <a:bodyPr wrap="none">
            <a:spAutoFit/>
          </a:bodyPr>
          <a:lstStyle/>
          <a:p>
            <a:r>
              <a:rPr lang="en-US" sz="2800" i="1" dirty="0" smtClean="0">
                <a:solidFill>
                  <a:schemeClr val="accent1"/>
                </a:solidFill>
              </a:rPr>
              <a:t>P/CG </a:t>
            </a:r>
            <a:r>
              <a:rPr lang="en-US" sz="2800" i="1" dirty="0">
                <a:solidFill>
                  <a:schemeClr val="accent1"/>
                </a:solidFill>
              </a:rPr>
              <a:t>CASI 1490</a:t>
            </a:r>
            <a:r>
              <a:rPr lang="en-US" sz="2800" dirty="0"/>
              <a:t> </a:t>
            </a:r>
          </a:p>
        </p:txBody>
      </p:sp>
      <p:sp>
        <p:nvSpPr>
          <p:cNvPr id="6" name="Rectangle 5"/>
          <p:cNvSpPr/>
          <p:nvPr/>
        </p:nvSpPr>
        <p:spPr>
          <a:xfrm>
            <a:off x="0" y="-14209"/>
            <a:ext cx="3894336" cy="523220"/>
          </a:xfrm>
          <a:prstGeom prst="rect">
            <a:avLst/>
          </a:prstGeom>
        </p:spPr>
        <p:txBody>
          <a:bodyPr wrap="none">
            <a:spAutoFit/>
          </a:bodyPr>
          <a:lstStyle/>
          <a:p>
            <a:r>
              <a:rPr lang="en-US" sz="2800" dirty="0">
                <a:solidFill>
                  <a:schemeClr val="accent1"/>
                </a:solidFill>
              </a:rPr>
              <a:t>SA BIO </a:t>
            </a:r>
            <a:r>
              <a:rPr lang="en-US" sz="2800" dirty="0" smtClean="0">
                <a:solidFill>
                  <a:schemeClr val="accent1"/>
                </a:solidFill>
              </a:rPr>
              <a:t>PARENTS SECTION</a:t>
            </a:r>
            <a:endParaRPr lang="en-US" sz="2800" dirty="0">
              <a:solidFill>
                <a:schemeClr val="accent1"/>
              </a:solidFill>
            </a:endParaRPr>
          </a:p>
        </p:txBody>
      </p:sp>
    </p:spTree>
    <p:extLst>
      <p:ext uri="{BB962C8B-B14F-4D97-AF65-F5344CB8AC3E}">
        <p14:creationId xmlns:p14="http://schemas.microsoft.com/office/powerpoint/2010/main" val="34716347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800219"/>
            <a:ext cx="10613036" cy="830997"/>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Who is asked this </a:t>
            </a:r>
            <a:r>
              <a:rPr lang="en-US" sz="2400" b="1" i="1" dirty="0" smtClean="0"/>
              <a:t>section? </a:t>
            </a:r>
            <a:r>
              <a:rPr lang="en-US" sz="2400" dirty="0"/>
              <a:t>The adult resident parent or guardian</a:t>
            </a:r>
          </a:p>
          <a:p>
            <a:endParaRPr lang="en-US" sz="2400" dirty="0"/>
          </a:p>
        </p:txBody>
      </p:sp>
      <p:sp>
        <p:nvSpPr>
          <p:cNvPr id="3" name="Rectangle 2"/>
          <p:cNvSpPr/>
          <p:nvPr/>
        </p:nvSpPr>
        <p:spPr>
          <a:xfrm>
            <a:off x="0" y="1354217"/>
            <a:ext cx="12192000" cy="830997"/>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Brief outline of topics asked in this section</a:t>
            </a:r>
            <a:r>
              <a:rPr lang="en-US" sz="2400" b="1" i="1" dirty="0" smtClean="0"/>
              <a:t>: </a:t>
            </a:r>
            <a:r>
              <a:rPr lang="en-US" sz="2400" dirty="0" smtClean="0"/>
              <a:t>This section inquires about the youth respondents early childhood.</a:t>
            </a:r>
            <a:endParaRPr lang="en-US" sz="2400" dirty="0"/>
          </a:p>
        </p:txBody>
      </p:sp>
      <p:sp>
        <p:nvSpPr>
          <p:cNvPr id="4" name="Rectangle 3"/>
          <p:cNvSpPr/>
          <p:nvPr/>
        </p:nvSpPr>
        <p:spPr>
          <a:xfrm>
            <a:off x="0" y="2277547"/>
            <a:ext cx="12192000" cy="461665"/>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Anything special about the section</a:t>
            </a:r>
            <a:r>
              <a:rPr lang="en-US" sz="2400" b="1" i="1" dirty="0" smtClean="0"/>
              <a:t>?</a:t>
            </a:r>
            <a:r>
              <a:rPr lang="en-US" sz="2400" dirty="0" smtClean="0"/>
              <a:t> </a:t>
            </a:r>
            <a:r>
              <a:rPr lang="en-US" sz="2400" dirty="0"/>
              <a:t>N/A</a:t>
            </a:r>
          </a:p>
        </p:txBody>
      </p:sp>
      <p:sp>
        <p:nvSpPr>
          <p:cNvPr id="5" name="Rectangle 4"/>
          <p:cNvSpPr/>
          <p:nvPr/>
        </p:nvSpPr>
        <p:spPr>
          <a:xfrm>
            <a:off x="3778278" y="0"/>
            <a:ext cx="2523832" cy="523220"/>
          </a:xfrm>
          <a:prstGeom prst="rect">
            <a:avLst/>
          </a:prstGeom>
        </p:spPr>
        <p:txBody>
          <a:bodyPr wrap="none">
            <a:spAutoFit/>
          </a:bodyPr>
          <a:lstStyle/>
          <a:p>
            <a:r>
              <a:rPr lang="en-US" sz="2800" i="1" dirty="0" smtClean="0">
                <a:solidFill>
                  <a:schemeClr val="accent1"/>
                </a:solidFill>
              </a:rPr>
              <a:t>P/CG </a:t>
            </a:r>
            <a:r>
              <a:rPr lang="en-US" sz="2800" i="1" dirty="0">
                <a:solidFill>
                  <a:schemeClr val="accent1"/>
                </a:solidFill>
              </a:rPr>
              <a:t>CASI 1490</a:t>
            </a:r>
            <a:r>
              <a:rPr lang="en-US" sz="2800" dirty="0"/>
              <a:t> </a:t>
            </a:r>
          </a:p>
        </p:txBody>
      </p:sp>
      <p:sp>
        <p:nvSpPr>
          <p:cNvPr id="6" name="Rectangle 5"/>
          <p:cNvSpPr/>
          <p:nvPr/>
        </p:nvSpPr>
        <p:spPr>
          <a:xfrm>
            <a:off x="0" y="0"/>
            <a:ext cx="3778278" cy="523220"/>
          </a:xfrm>
          <a:prstGeom prst="rect">
            <a:avLst/>
          </a:prstGeom>
        </p:spPr>
        <p:txBody>
          <a:bodyPr wrap="none">
            <a:spAutoFit/>
          </a:bodyPr>
          <a:lstStyle/>
          <a:p>
            <a:r>
              <a:rPr lang="en-US" sz="2800" dirty="0">
                <a:solidFill>
                  <a:schemeClr val="accent1"/>
                </a:solidFill>
              </a:rPr>
              <a:t>SA </a:t>
            </a:r>
            <a:r>
              <a:rPr lang="en-US" sz="2800" dirty="0" smtClean="0">
                <a:solidFill>
                  <a:schemeClr val="accent1"/>
                </a:solidFill>
              </a:rPr>
              <a:t>CHILDHOOD SECTION</a:t>
            </a:r>
            <a:endParaRPr lang="en-US" sz="2800" dirty="0">
              <a:solidFill>
                <a:schemeClr val="accent1"/>
              </a:solidFill>
            </a:endParaRPr>
          </a:p>
        </p:txBody>
      </p:sp>
    </p:spTree>
    <p:extLst>
      <p:ext uri="{BB962C8B-B14F-4D97-AF65-F5344CB8AC3E}">
        <p14:creationId xmlns:p14="http://schemas.microsoft.com/office/powerpoint/2010/main" val="36921683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628991"/>
            <a:ext cx="8754256" cy="830997"/>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Who is asked this </a:t>
            </a:r>
            <a:r>
              <a:rPr lang="en-US" sz="2400" b="1" i="1" dirty="0" smtClean="0"/>
              <a:t>section? </a:t>
            </a:r>
            <a:r>
              <a:rPr lang="en-US" sz="2400" dirty="0"/>
              <a:t>The adult resident parent or guardian</a:t>
            </a:r>
          </a:p>
          <a:p>
            <a:endParaRPr lang="en-US" sz="2400" dirty="0"/>
          </a:p>
        </p:txBody>
      </p:sp>
      <p:sp>
        <p:nvSpPr>
          <p:cNvPr id="3" name="Rectangle 2"/>
          <p:cNvSpPr/>
          <p:nvPr/>
        </p:nvSpPr>
        <p:spPr>
          <a:xfrm>
            <a:off x="0" y="1275322"/>
            <a:ext cx="12192000" cy="3046988"/>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smtClean="0"/>
              <a:t>Brief outline of topics asked in this section:  </a:t>
            </a:r>
            <a:r>
              <a:rPr lang="en-US" sz="2400" dirty="0"/>
              <a:t>This section asks about Child height, weight, health conditions, </a:t>
            </a:r>
            <a:r>
              <a:rPr lang="en-US" sz="2400" dirty="0" smtClean="0"/>
              <a:t>and prescriptions.</a:t>
            </a:r>
          </a:p>
          <a:p>
            <a:endParaRPr lang="en-US" sz="2400" dirty="0"/>
          </a:p>
          <a:p>
            <a:endParaRPr lang="en-US" sz="2400" dirty="0" smtClean="0"/>
          </a:p>
          <a:p>
            <a:endParaRPr lang="en-US" sz="2400" dirty="0" smtClean="0"/>
          </a:p>
          <a:p>
            <a:endParaRPr lang="en-US" sz="2400" dirty="0" smtClean="0"/>
          </a:p>
          <a:p>
            <a:endParaRPr lang="en-US" sz="2400" dirty="0"/>
          </a:p>
          <a:p>
            <a:endParaRPr lang="en-US" sz="2400" dirty="0"/>
          </a:p>
        </p:txBody>
      </p:sp>
      <p:sp>
        <p:nvSpPr>
          <p:cNvPr id="4" name="Rectangle 3"/>
          <p:cNvSpPr/>
          <p:nvPr/>
        </p:nvSpPr>
        <p:spPr>
          <a:xfrm>
            <a:off x="0" y="2027424"/>
            <a:ext cx="12192000" cy="830997"/>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Anything special about the section</a:t>
            </a:r>
            <a:r>
              <a:rPr lang="en-US" sz="2400" b="1" i="1" dirty="0" smtClean="0"/>
              <a:t>? </a:t>
            </a:r>
            <a:r>
              <a:rPr lang="en-US" sz="2400" dirty="0" smtClean="0"/>
              <a:t>Very important that we know if a youth is taking any corticosteroid medications as these will skew the bio-marker results. </a:t>
            </a:r>
            <a:endParaRPr lang="en-US" sz="2400" dirty="0"/>
          </a:p>
        </p:txBody>
      </p:sp>
      <p:sp>
        <p:nvSpPr>
          <p:cNvPr id="8" name="Rectangle 7"/>
          <p:cNvSpPr/>
          <p:nvPr/>
        </p:nvSpPr>
        <p:spPr>
          <a:xfrm>
            <a:off x="3605474" y="44216"/>
            <a:ext cx="2523832" cy="523220"/>
          </a:xfrm>
          <a:prstGeom prst="rect">
            <a:avLst/>
          </a:prstGeom>
        </p:spPr>
        <p:txBody>
          <a:bodyPr wrap="none">
            <a:spAutoFit/>
          </a:bodyPr>
          <a:lstStyle/>
          <a:p>
            <a:r>
              <a:rPr lang="en-US" sz="2800" i="1" dirty="0" smtClean="0">
                <a:solidFill>
                  <a:schemeClr val="accent1"/>
                </a:solidFill>
              </a:rPr>
              <a:t>P/CG </a:t>
            </a:r>
            <a:r>
              <a:rPr lang="en-US" sz="2800" i="1" dirty="0">
                <a:solidFill>
                  <a:schemeClr val="accent1"/>
                </a:solidFill>
              </a:rPr>
              <a:t>CASI 1490</a:t>
            </a:r>
            <a:r>
              <a:rPr lang="en-US" sz="2800" dirty="0"/>
              <a:t> </a:t>
            </a:r>
          </a:p>
        </p:txBody>
      </p:sp>
      <p:sp>
        <p:nvSpPr>
          <p:cNvPr id="9" name="Rectangle 8"/>
          <p:cNvSpPr/>
          <p:nvPr/>
        </p:nvSpPr>
        <p:spPr>
          <a:xfrm>
            <a:off x="0" y="44216"/>
            <a:ext cx="3605474" cy="523220"/>
          </a:xfrm>
          <a:prstGeom prst="rect">
            <a:avLst/>
          </a:prstGeom>
        </p:spPr>
        <p:txBody>
          <a:bodyPr wrap="none">
            <a:spAutoFit/>
          </a:bodyPr>
          <a:lstStyle/>
          <a:p>
            <a:r>
              <a:rPr lang="en-US" sz="2800" dirty="0">
                <a:solidFill>
                  <a:schemeClr val="accent1"/>
                </a:solidFill>
              </a:rPr>
              <a:t>SA CH </a:t>
            </a:r>
            <a:r>
              <a:rPr lang="en-US" sz="2800" dirty="0" smtClean="0">
                <a:solidFill>
                  <a:schemeClr val="accent1"/>
                </a:solidFill>
              </a:rPr>
              <a:t>HEALTH SECTION</a:t>
            </a:r>
            <a:endParaRPr lang="en-US" sz="2800" dirty="0">
              <a:solidFill>
                <a:schemeClr val="accent1"/>
              </a:solidFill>
            </a:endParaRPr>
          </a:p>
        </p:txBody>
      </p:sp>
    </p:spTree>
    <p:extLst>
      <p:ext uri="{BB962C8B-B14F-4D97-AF65-F5344CB8AC3E}">
        <p14:creationId xmlns:p14="http://schemas.microsoft.com/office/powerpoint/2010/main" val="2583842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t="-10000" b="-10000"/>
          </a:stretch>
        </a:blipFill>
        <a:effectLst/>
      </p:bgPr>
    </p:bg>
    <p:spTree>
      <p:nvGrpSpPr>
        <p:cNvPr id="1" name=""/>
        <p:cNvGrpSpPr/>
        <p:nvPr/>
      </p:nvGrpSpPr>
      <p:grpSpPr>
        <a:xfrm>
          <a:off x="0" y="0"/>
          <a:ext cx="0" cy="0"/>
          <a:chOff x="0" y="0"/>
          <a:chExt cx="0" cy="0"/>
        </a:xfrm>
      </p:grpSpPr>
      <p:sp>
        <p:nvSpPr>
          <p:cNvPr id="2" name="Rectangle 1"/>
          <p:cNvSpPr/>
          <p:nvPr/>
        </p:nvSpPr>
        <p:spPr>
          <a:xfrm>
            <a:off x="-1" y="800219"/>
            <a:ext cx="8664315" cy="461665"/>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Who is asked this </a:t>
            </a:r>
            <a:r>
              <a:rPr lang="en-US" sz="2400" b="1" i="1" dirty="0" smtClean="0"/>
              <a:t>section? </a:t>
            </a:r>
            <a:r>
              <a:rPr lang="en-US" sz="2400" dirty="0"/>
              <a:t>The adult resident parent or guardian</a:t>
            </a:r>
          </a:p>
        </p:txBody>
      </p:sp>
      <p:sp>
        <p:nvSpPr>
          <p:cNvPr id="3" name="Rectangle 2"/>
          <p:cNvSpPr/>
          <p:nvPr/>
        </p:nvSpPr>
        <p:spPr>
          <a:xfrm>
            <a:off x="0" y="1446550"/>
            <a:ext cx="12192000" cy="1200329"/>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smtClean="0"/>
              <a:t>Brief outline of topics asked in this section:  </a:t>
            </a:r>
            <a:r>
              <a:rPr lang="en-US" sz="2400" dirty="0"/>
              <a:t>This section asks about Parental involvement at child’s school</a:t>
            </a:r>
          </a:p>
          <a:p>
            <a:endParaRPr lang="en-US" sz="2400" dirty="0"/>
          </a:p>
        </p:txBody>
      </p:sp>
      <p:sp>
        <p:nvSpPr>
          <p:cNvPr id="4" name="Rectangle 3"/>
          <p:cNvSpPr/>
          <p:nvPr/>
        </p:nvSpPr>
        <p:spPr>
          <a:xfrm>
            <a:off x="0" y="2369880"/>
            <a:ext cx="12192000" cy="461665"/>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Anything special about the section</a:t>
            </a:r>
            <a:r>
              <a:rPr lang="en-US" sz="2400" b="1" i="1" dirty="0" smtClean="0"/>
              <a:t>? </a:t>
            </a:r>
            <a:r>
              <a:rPr lang="en-US" sz="2400" dirty="0"/>
              <a:t>N/A </a:t>
            </a:r>
          </a:p>
        </p:txBody>
      </p:sp>
      <p:sp>
        <p:nvSpPr>
          <p:cNvPr id="5" name="Rectangle 4"/>
          <p:cNvSpPr/>
          <p:nvPr/>
        </p:nvSpPr>
        <p:spPr>
          <a:xfrm>
            <a:off x="3683701" y="981"/>
            <a:ext cx="2523832" cy="523220"/>
          </a:xfrm>
          <a:prstGeom prst="rect">
            <a:avLst/>
          </a:prstGeom>
        </p:spPr>
        <p:txBody>
          <a:bodyPr wrap="none">
            <a:spAutoFit/>
          </a:bodyPr>
          <a:lstStyle/>
          <a:p>
            <a:r>
              <a:rPr lang="en-US" sz="2800" i="1" dirty="0" smtClean="0">
                <a:solidFill>
                  <a:schemeClr val="accent1"/>
                </a:solidFill>
              </a:rPr>
              <a:t>P/CG </a:t>
            </a:r>
            <a:r>
              <a:rPr lang="en-US" sz="2800" i="1" dirty="0">
                <a:solidFill>
                  <a:schemeClr val="accent1"/>
                </a:solidFill>
              </a:rPr>
              <a:t>CASI 1490</a:t>
            </a:r>
            <a:r>
              <a:rPr lang="en-US" sz="2800" dirty="0"/>
              <a:t> </a:t>
            </a:r>
          </a:p>
        </p:txBody>
      </p:sp>
      <p:sp>
        <p:nvSpPr>
          <p:cNvPr id="6" name="Rectangle 5"/>
          <p:cNvSpPr/>
          <p:nvPr/>
        </p:nvSpPr>
        <p:spPr>
          <a:xfrm>
            <a:off x="0" y="981"/>
            <a:ext cx="3683701" cy="523220"/>
          </a:xfrm>
          <a:prstGeom prst="rect">
            <a:avLst/>
          </a:prstGeom>
        </p:spPr>
        <p:txBody>
          <a:bodyPr wrap="none">
            <a:spAutoFit/>
          </a:bodyPr>
          <a:lstStyle/>
          <a:p>
            <a:r>
              <a:rPr lang="en-US" sz="2800" dirty="0">
                <a:solidFill>
                  <a:schemeClr val="accent1"/>
                </a:solidFill>
              </a:rPr>
              <a:t>SA CH </a:t>
            </a:r>
            <a:r>
              <a:rPr lang="en-US" sz="2800" dirty="0" smtClean="0">
                <a:solidFill>
                  <a:schemeClr val="accent1"/>
                </a:solidFill>
              </a:rPr>
              <a:t>SCHOOL SECTION</a:t>
            </a:r>
            <a:endParaRPr lang="en-US" sz="2800" dirty="0">
              <a:solidFill>
                <a:schemeClr val="accent1"/>
              </a:solidFill>
            </a:endParaRPr>
          </a:p>
        </p:txBody>
      </p:sp>
    </p:spTree>
    <p:extLst>
      <p:ext uri="{BB962C8B-B14F-4D97-AF65-F5344CB8AC3E}">
        <p14:creationId xmlns:p14="http://schemas.microsoft.com/office/powerpoint/2010/main" val="10600482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654391"/>
            <a:ext cx="8919148" cy="830997"/>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Who is asked this </a:t>
            </a:r>
            <a:r>
              <a:rPr lang="en-US" sz="2400" b="1" i="1" dirty="0" smtClean="0"/>
              <a:t>section? </a:t>
            </a:r>
            <a:r>
              <a:rPr lang="en-US" sz="2400" dirty="0"/>
              <a:t>The adult resident parent or guardian</a:t>
            </a:r>
          </a:p>
          <a:p>
            <a:endParaRPr lang="en-US" sz="2400" dirty="0"/>
          </a:p>
        </p:txBody>
      </p:sp>
      <p:sp>
        <p:nvSpPr>
          <p:cNvPr id="3" name="Rectangle 2"/>
          <p:cNvSpPr/>
          <p:nvPr/>
        </p:nvSpPr>
        <p:spPr>
          <a:xfrm>
            <a:off x="0" y="1300722"/>
            <a:ext cx="12192000" cy="1200329"/>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smtClean="0"/>
              <a:t>Brief outline of topics asked in this section: </a:t>
            </a:r>
            <a:r>
              <a:rPr lang="en-US" sz="2400" dirty="0"/>
              <a:t>This section asks True/False statements concerning family.</a:t>
            </a:r>
          </a:p>
          <a:p>
            <a:endParaRPr lang="en-US" sz="2400" dirty="0"/>
          </a:p>
        </p:txBody>
      </p:sp>
      <p:sp>
        <p:nvSpPr>
          <p:cNvPr id="4" name="Rectangle 3"/>
          <p:cNvSpPr/>
          <p:nvPr/>
        </p:nvSpPr>
        <p:spPr>
          <a:xfrm>
            <a:off x="0" y="2078224"/>
            <a:ext cx="12192000" cy="461665"/>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Anything special about the section</a:t>
            </a:r>
            <a:r>
              <a:rPr lang="en-US" sz="2400" b="1" i="1" dirty="0" smtClean="0"/>
              <a:t>? </a:t>
            </a:r>
            <a:r>
              <a:rPr lang="en-US" sz="2400" dirty="0"/>
              <a:t>N/A </a:t>
            </a:r>
          </a:p>
        </p:txBody>
      </p:sp>
      <p:sp>
        <p:nvSpPr>
          <p:cNvPr id="5" name="Rectangle 4"/>
          <p:cNvSpPr/>
          <p:nvPr/>
        </p:nvSpPr>
        <p:spPr>
          <a:xfrm>
            <a:off x="3308983" y="0"/>
            <a:ext cx="2523832" cy="523220"/>
          </a:xfrm>
          <a:prstGeom prst="rect">
            <a:avLst/>
          </a:prstGeom>
        </p:spPr>
        <p:txBody>
          <a:bodyPr wrap="none">
            <a:spAutoFit/>
          </a:bodyPr>
          <a:lstStyle/>
          <a:p>
            <a:r>
              <a:rPr lang="en-US" sz="2800" i="1" dirty="0" smtClean="0">
                <a:solidFill>
                  <a:schemeClr val="accent1"/>
                </a:solidFill>
              </a:rPr>
              <a:t>P/CG </a:t>
            </a:r>
            <a:r>
              <a:rPr lang="en-US" sz="2800" i="1" dirty="0">
                <a:solidFill>
                  <a:schemeClr val="accent1"/>
                </a:solidFill>
              </a:rPr>
              <a:t>CASI 1490</a:t>
            </a:r>
            <a:r>
              <a:rPr lang="en-US" sz="2800" dirty="0"/>
              <a:t> </a:t>
            </a:r>
          </a:p>
        </p:txBody>
      </p:sp>
      <p:sp>
        <p:nvSpPr>
          <p:cNvPr id="6" name="Rectangle 5"/>
          <p:cNvSpPr/>
          <p:nvPr/>
        </p:nvSpPr>
        <p:spPr>
          <a:xfrm>
            <a:off x="0" y="0"/>
            <a:ext cx="3308983" cy="523220"/>
          </a:xfrm>
          <a:prstGeom prst="rect">
            <a:avLst/>
          </a:prstGeom>
        </p:spPr>
        <p:txBody>
          <a:bodyPr wrap="none">
            <a:spAutoFit/>
          </a:bodyPr>
          <a:lstStyle/>
          <a:p>
            <a:r>
              <a:rPr lang="en-US" sz="2800" dirty="0">
                <a:solidFill>
                  <a:schemeClr val="accent1"/>
                </a:solidFill>
              </a:rPr>
              <a:t>SA </a:t>
            </a:r>
            <a:r>
              <a:rPr lang="en-US" sz="2800" dirty="0" smtClean="0">
                <a:solidFill>
                  <a:schemeClr val="accent1"/>
                </a:solidFill>
              </a:rPr>
              <a:t>FAMILIES SECTION</a:t>
            </a:r>
            <a:endParaRPr lang="en-US" sz="2800" dirty="0">
              <a:solidFill>
                <a:schemeClr val="accent1"/>
              </a:solidFill>
            </a:endParaRPr>
          </a:p>
        </p:txBody>
      </p:sp>
    </p:spTree>
    <p:extLst>
      <p:ext uri="{BB962C8B-B14F-4D97-AF65-F5344CB8AC3E}">
        <p14:creationId xmlns:p14="http://schemas.microsoft.com/office/powerpoint/2010/main" val="33043900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47588"/>
            <a:ext cx="8994098" cy="830997"/>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Who is asked this </a:t>
            </a:r>
            <a:r>
              <a:rPr lang="en-US" sz="2400" b="1" i="1" dirty="0" smtClean="0"/>
              <a:t>section? </a:t>
            </a:r>
            <a:r>
              <a:rPr lang="en-US" sz="2400" dirty="0"/>
              <a:t>The adult resident parent or guardian</a:t>
            </a:r>
          </a:p>
          <a:p>
            <a:endParaRPr lang="en-US" sz="2400" dirty="0"/>
          </a:p>
        </p:txBody>
      </p:sp>
      <p:sp>
        <p:nvSpPr>
          <p:cNvPr id="3" name="Rectangle 2"/>
          <p:cNvSpPr/>
          <p:nvPr/>
        </p:nvSpPr>
        <p:spPr>
          <a:xfrm>
            <a:off x="0" y="1193919"/>
            <a:ext cx="12192000" cy="1200329"/>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smtClean="0"/>
              <a:t>Brief outline of topics asked in this section: </a:t>
            </a:r>
            <a:r>
              <a:rPr lang="en-US" sz="2400" dirty="0"/>
              <a:t>This section </a:t>
            </a:r>
            <a:r>
              <a:rPr lang="en-US" sz="2400" dirty="0" smtClean="0"/>
              <a:t>asks about </a:t>
            </a:r>
            <a:r>
              <a:rPr lang="en-US" sz="2400" dirty="0"/>
              <a:t>Youth’s typical cell phone use.</a:t>
            </a:r>
          </a:p>
          <a:p>
            <a:endParaRPr lang="en-US" sz="2400" dirty="0"/>
          </a:p>
        </p:txBody>
      </p:sp>
      <p:sp>
        <p:nvSpPr>
          <p:cNvPr id="4" name="Rectangle 3"/>
          <p:cNvSpPr/>
          <p:nvPr/>
        </p:nvSpPr>
        <p:spPr>
          <a:xfrm>
            <a:off x="0" y="1840250"/>
            <a:ext cx="12192000" cy="461665"/>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Anything special about the section</a:t>
            </a:r>
            <a:r>
              <a:rPr lang="en-US" sz="2400" b="1" i="1" dirty="0" smtClean="0"/>
              <a:t>? </a:t>
            </a:r>
            <a:r>
              <a:rPr lang="en-US" sz="2400" dirty="0"/>
              <a:t>N/A </a:t>
            </a:r>
          </a:p>
        </p:txBody>
      </p:sp>
      <p:sp>
        <p:nvSpPr>
          <p:cNvPr id="5" name="Rectangle 4"/>
          <p:cNvSpPr/>
          <p:nvPr/>
        </p:nvSpPr>
        <p:spPr>
          <a:xfrm>
            <a:off x="3986925" y="-20446"/>
            <a:ext cx="2523832" cy="523220"/>
          </a:xfrm>
          <a:prstGeom prst="rect">
            <a:avLst/>
          </a:prstGeom>
        </p:spPr>
        <p:txBody>
          <a:bodyPr wrap="none">
            <a:spAutoFit/>
          </a:bodyPr>
          <a:lstStyle/>
          <a:p>
            <a:r>
              <a:rPr lang="en-US" sz="2800" i="1" dirty="0" smtClean="0">
                <a:solidFill>
                  <a:schemeClr val="accent1"/>
                </a:solidFill>
              </a:rPr>
              <a:t>P/CG </a:t>
            </a:r>
            <a:r>
              <a:rPr lang="en-US" sz="2800" i="1" dirty="0">
                <a:solidFill>
                  <a:schemeClr val="accent1"/>
                </a:solidFill>
              </a:rPr>
              <a:t>CASI 1490</a:t>
            </a:r>
            <a:r>
              <a:rPr lang="en-US" sz="2800" dirty="0"/>
              <a:t> </a:t>
            </a:r>
          </a:p>
        </p:txBody>
      </p:sp>
      <p:sp>
        <p:nvSpPr>
          <p:cNvPr id="6" name="Rectangle 5"/>
          <p:cNvSpPr/>
          <p:nvPr/>
        </p:nvSpPr>
        <p:spPr>
          <a:xfrm>
            <a:off x="0" y="1961"/>
            <a:ext cx="3986925" cy="523220"/>
          </a:xfrm>
          <a:prstGeom prst="rect">
            <a:avLst/>
          </a:prstGeom>
        </p:spPr>
        <p:txBody>
          <a:bodyPr wrap="none">
            <a:spAutoFit/>
          </a:bodyPr>
          <a:lstStyle/>
          <a:p>
            <a:r>
              <a:rPr lang="en-US" sz="2800" dirty="0">
                <a:solidFill>
                  <a:schemeClr val="accent1"/>
                </a:solidFill>
              </a:rPr>
              <a:t>SA </a:t>
            </a:r>
            <a:r>
              <a:rPr lang="en-US" sz="2800" dirty="0" smtClean="0">
                <a:solidFill>
                  <a:schemeClr val="accent1"/>
                </a:solidFill>
              </a:rPr>
              <a:t>TECHNOLOGY SECTION</a:t>
            </a:r>
            <a:endParaRPr lang="en-US" sz="2800" dirty="0">
              <a:solidFill>
                <a:schemeClr val="accent1"/>
              </a:solidFill>
            </a:endParaRPr>
          </a:p>
        </p:txBody>
      </p:sp>
    </p:spTree>
    <p:extLst>
      <p:ext uri="{BB962C8B-B14F-4D97-AF65-F5344CB8AC3E}">
        <p14:creationId xmlns:p14="http://schemas.microsoft.com/office/powerpoint/2010/main" val="1809985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820486"/>
            <a:ext cx="8649325" cy="830997"/>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Who is asked this </a:t>
            </a:r>
            <a:r>
              <a:rPr lang="en-US" sz="2400" b="1" i="1" dirty="0" smtClean="0"/>
              <a:t>section? </a:t>
            </a:r>
            <a:r>
              <a:rPr lang="en-US" sz="2400" dirty="0"/>
              <a:t>The adult resident parent or guardian</a:t>
            </a:r>
          </a:p>
          <a:p>
            <a:endParaRPr lang="en-US" sz="2400" dirty="0"/>
          </a:p>
        </p:txBody>
      </p:sp>
      <p:sp>
        <p:nvSpPr>
          <p:cNvPr id="3" name="Rectangle 2"/>
          <p:cNvSpPr/>
          <p:nvPr/>
        </p:nvSpPr>
        <p:spPr>
          <a:xfrm>
            <a:off x="0" y="1440917"/>
            <a:ext cx="12192000" cy="1200329"/>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smtClean="0"/>
              <a:t>Brief outline of topics asked in this section: </a:t>
            </a:r>
            <a:r>
              <a:rPr lang="en-US" sz="2400" dirty="0" smtClean="0"/>
              <a:t>This section </a:t>
            </a:r>
            <a:r>
              <a:rPr lang="en-US" sz="2400" dirty="0"/>
              <a:t>a</a:t>
            </a:r>
            <a:r>
              <a:rPr lang="en-US" sz="2400" dirty="0" smtClean="0"/>
              <a:t>sks </a:t>
            </a:r>
            <a:r>
              <a:rPr lang="en-US" sz="2400" dirty="0"/>
              <a:t>for last 4 digits of SS, or permission to try to link to admin data without this. End of Visit 1 Survey at ADMIN_THANKS</a:t>
            </a:r>
          </a:p>
          <a:p>
            <a:endParaRPr lang="en-US" sz="2400" dirty="0"/>
          </a:p>
        </p:txBody>
      </p:sp>
      <p:sp>
        <p:nvSpPr>
          <p:cNvPr id="4" name="Rectangle 3"/>
          <p:cNvSpPr/>
          <p:nvPr/>
        </p:nvSpPr>
        <p:spPr>
          <a:xfrm>
            <a:off x="0" y="2410414"/>
            <a:ext cx="12192000" cy="461665"/>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Anything special about the section</a:t>
            </a:r>
            <a:r>
              <a:rPr lang="en-US" sz="2400" b="1" i="1" dirty="0" smtClean="0"/>
              <a:t>? THIS IS THE LAST SECTION OF VISIT 1!!!!</a:t>
            </a:r>
            <a:r>
              <a:rPr lang="en-US" sz="2400" dirty="0" smtClean="0"/>
              <a:t> </a:t>
            </a:r>
            <a:endParaRPr lang="en-US" sz="2400" dirty="0"/>
          </a:p>
        </p:txBody>
      </p:sp>
      <p:sp>
        <p:nvSpPr>
          <p:cNvPr id="5" name="Rectangle 4"/>
          <p:cNvSpPr/>
          <p:nvPr/>
        </p:nvSpPr>
        <p:spPr>
          <a:xfrm>
            <a:off x="2376228" y="1961"/>
            <a:ext cx="2523832" cy="523220"/>
          </a:xfrm>
          <a:prstGeom prst="rect">
            <a:avLst/>
          </a:prstGeom>
        </p:spPr>
        <p:txBody>
          <a:bodyPr wrap="none">
            <a:spAutoFit/>
          </a:bodyPr>
          <a:lstStyle/>
          <a:p>
            <a:r>
              <a:rPr lang="en-US" sz="2800" i="1" dirty="0" smtClean="0">
                <a:solidFill>
                  <a:schemeClr val="accent1"/>
                </a:solidFill>
              </a:rPr>
              <a:t>P/CG </a:t>
            </a:r>
            <a:r>
              <a:rPr lang="en-US" sz="2800" i="1" dirty="0">
                <a:solidFill>
                  <a:schemeClr val="accent1"/>
                </a:solidFill>
              </a:rPr>
              <a:t>CASI 1490</a:t>
            </a:r>
            <a:r>
              <a:rPr lang="en-US" sz="2800" dirty="0"/>
              <a:t> </a:t>
            </a:r>
          </a:p>
        </p:txBody>
      </p:sp>
      <p:sp>
        <p:nvSpPr>
          <p:cNvPr id="6" name="Rectangle 5"/>
          <p:cNvSpPr/>
          <p:nvPr/>
        </p:nvSpPr>
        <p:spPr>
          <a:xfrm>
            <a:off x="0" y="0"/>
            <a:ext cx="2376228" cy="523220"/>
          </a:xfrm>
          <a:prstGeom prst="rect">
            <a:avLst/>
          </a:prstGeom>
        </p:spPr>
        <p:txBody>
          <a:bodyPr wrap="none">
            <a:spAutoFit/>
          </a:bodyPr>
          <a:lstStyle/>
          <a:p>
            <a:r>
              <a:rPr lang="en-US" sz="2800" dirty="0">
                <a:solidFill>
                  <a:schemeClr val="accent1"/>
                </a:solidFill>
              </a:rPr>
              <a:t>SA THANK YOU</a:t>
            </a:r>
          </a:p>
        </p:txBody>
      </p:sp>
    </p:spTree>
    <p:extLst>
      <p:ext uri="{BB962C8B-B14F-4D97-AF65-F5344CB8AC3E}">
        <p14:creationId xmlns:p14="http://schemas.microsoft.com/office/powerpoint/2010/main" val="130391970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667091"/>
            <a:ext cx="8379502" cy="156966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smtClean="0">
                <a:solidFill>
                  <a:srgbClr val="FF0000"/>
                </a:solidFill>
              </a:rPr>
              <a:t>FIRST ACTIVITY ON VISIT 2!</a:t>
            </a:r>
          </a:p>
          <a:p>
            <a:endParaRPr lang="en-US" sz="2400" b="1" i="1" dirty="0" smtClean="0"/>
          </a:p>
          <a:p>
            <a:r>
              <a:rPr lang="en-US" sz="2400" b="1" i="1" dirty="0" smtClean="0"/>
              <a:t>Who </a:t>
            </a:r>
            <a:r>
              <a:rPr lang="en-US" sz="2400" b="1" i="1" dirty="0"/>
              <a:t>is asked this </a:t>
            </a:r>
            <a:r>
              <a:rPr lang="en-US" sz="2400" b="1" i="1" dirty="0" smtClean="0"/>
              <a:t>section? </a:t>
            </a:r>
            <a:r>
              <a:rPr lang="en-US" sz="2400" dirty="0"/>
              <a:t>The adult resident parent or guardian</a:t>
            </a:r>
          </a:p>
          <a:p>
            <a:endParaRPr lang="en-US" sz="2400" dirty="0"/>
          </a:p>
        </p:txBody>
      </p:sp>
      <p:sp>
        <p:nvSpPr>
          <p:cNvPr id="3" name="Rectangle 2"/>
          <p:cNvSpPr/>
          <p:nvPr/>
        </p:nvSpPr>
        <p:spPr>
          <a:xfrm>
            <a:off x="0" y="1957277"/>
            <a:ext cx="12192000" cy="1200329"/>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Brief outline of topics asked in this section: </a:t>
            </a:r>
            <a:r>
              <a:rPr lang="en-US" sz="2400" b="1" i="1" dirty="0" smtClean="0"/>
              <a:t> </a:t>
            </a:r>
            <a:r>
              <a:rPr lang="en-US" sz="2400" dirty="0" smtClean="0"/>
              <a:t> This section covers characteristics </a:t>
            </a:r>
            <a:r>
              <a:rPr lang="en-US" sz="2400" dirty="0"/>
              <a:t>of the HH’s self-defined neighborhood.</a:t>
            </a:r>
          </a:p>
          <a:p>
            <a:endParaRPr lang="en-US" sz="2400" dirty="0"/>
          </a:p>
        </p:txBody>
      </p:sp>
      <p:sp>
        <p:nvSpPr>
          <p:cNvPr id="4" name="Rectangle 3"/>
          <p:cNvSpPr/>
          <p:nvPr/>
        </p:nvSpPr>
        <p:spPr>
          <a:xfrm>
            <a:off x="97971" y="3065272"/>
            <a:ext cx="12192000" cy="461665"/>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Anything special about the section</a:t>
            </a:r>
            <a:r>
              <a:rPr lang="en-US" sz="2400" b="1" i="1" dirty="0" smtClean="0"/>
              <a:t>?</a:t>
            </a:r>
            <a:r>
              <a:rPr lang="en-US" sz="2400" dirty="0" smtClean="0"/>
              <a:t>  Begin during </a:t>
            </a:r>
            <a:r>
              <a:rPr lang="en-US" sz="2400" b="1" dirty="0" smtClean="0"/>
              <a:t>VISIT 2!!!</a:t>
            </a:r>
            <a:endParaRPr lang="en-US" sz="2400" b="1" dirty="0"/>
          </a:p>
        </p:txBody>
      </p:sp>
      <p:sp>
        <p:nvSpPr>
          <p:cNvPr id="5" name="Rectangle 4"/>
          <p:cNvSpPr/>
          <p:nvPr/>
        </p:nvSpPr>
        <p:spPr>
          <a:xfrm>
            <a:off x="0" y="-2475"/>
            <a:ext cx="4024563" cy="523220"/>
          </a:xfrm>
          <a:prstGeom prst="rect">
            <a:avLst/>
          </a:prstGeom>
        </p:spPr>
        <p:txBody>
          <a:bodyPr wrap="none">
            <a:spAutoFit/>
          </a:bodyPr>
          <a:lstStyle/>
          <a:p>
            <a:r>
              <a:rPr lang="en-US" sz="2800" dirty="0" smtClean="0">
                <a:solidFill>
                  <a:schemeClr val="accent1"/>
                </a:solidFill>
              </a:rPr>
              <a:t>NEIGHBORHOOD SECTION</a:t>
            </a:r>
            <a:endParaRPr lang="en-US" sz="2800" dirty="0">
              <a:solidFill>
                <a:schemeClr val="accent1"/>
              </a:solidFill>
            </a:endParaRPr>
          </a:p>
        </p:txBody>
      </p:sp>
      <p:sp>
        <p:nvSpPr>
          <p:cNvPr id="6" name="Rectangle 5"/>
          <p:cNvSpPr/>
          <p:nvPr/>
        </p:nvSpPr>
        <p:spPr>
          <a:xfrm>
            <a:off x="4024563" y="-11695"/>
            <a:ext cx="2523832" cy="523220"/>
          </a:xfrm>
          <a:prstGeom prst="rect">
            <a:avLst/>
          </a:prstGeom>
        </p:spPr>
        <p:txBody>
          <a:bodyPr wrap="none">
            <a:spAutoFit/>
          </a:bodyPr>
          <a:lstStyle/>
          <a:p>
            <a:r>
              <a:rPr lang="en-US" sz="2800" i="1" dirty="0" smtClean="0">
                <a:solidFill>
                  <a:schemeClr val="accent1"/>
                </a:solidFill>
              </a:rPr>
              <a:t>P/CG </a:t>
            </a:r>
            <a:r>
              <a:rPr lang="en-US" sz="2800" i="1" dirty="0">
                <a:solidFill>
                  <a:schemeClr val="accent1"/>
                </a:solidFill>
              </a:rPr>
              <a:t>CASI 1490</a:t>
            </a:r>
            <a:r>
              <a:rPr lang="en-US" sz="2800" dirty="0"/>
              <a:t> </a:t>
            </a:r>
          </a:p>
        </p:txBody>
      </p:sp>
    </p:spTree>
    <p:extLst>
      <p:ext uri="{BB962C8B-B14F-4D97-AF65-F5344CB8AC3E}">
        <p14:creationId xmlns:p14="http://schemas.microsoft.com/office/powerpoint/2010/main" val="23074318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624" y="661719"/>
            <a:ext cx="9160624" cy="830997"/>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Who is asked this </a:t>
            </a:r>
            <a:r>
              <a:rPr lang="en-US" sz="2400" b="1" i="1" dirty="0" smtClean="0"/>
              <a:t>section? </a:t>
            </a:r>
            <a:r>
              <a:rPr lang="en-US" sz="2400" dirty="0"/>
              <a:t>The adult resident parent or guardian</a:t>
            </a:r>
          </a:p>
          <a:p>
            <a:endParaRPr lang="en-US" sz="2400" dirty="0"/>
          </a:p>
        </p:txBody>
      </p:sp>
      <p:sp>
        <p:nvSpPr>
          <p:cNvPr id="3" name="Rectangle 2"/>
          <p:cNvSpPr/>
          <p:nvPr/>
        </p:nvSpPr>
        <p:spPr>
          <a:xfrm>
            <a:off x="0" y="1446549"/>
            <a:ext cx="11150297" cy="830997"/>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Brief outline of topics asked in this section</a:t>
            </a:r>
            <a:r>
              <a:rPr lang="en-US" sz="2400" b="1" i="1" dirty="0" smtClean="0"/>
              <a:t>: </a:t>
            </a:r>
            <a:r>
              <a:rPr lang="en-US" sz="2400" dirty="0" smtClean="0"/>
              <a:t>After getting Parent Consent and Youth Assent, you set the P/CG to self administer the survey.</a:t>
            </a:r>
            <a:endParaRPr lang="en-US" sz="2400" dirty="0"/>
          </a:p>
        </p:txBody>
      </p:sp>
      <p:sp>
        <p:nvSpPr>
          <p:cNvPr id="4" name="Rectangle 3"/>
          <p:cNvSpPr/>
          <p:nvPr/>
        </p:nvSpPr>
        <p:spPr>
          <a:xfrm>
            <a:off x="-16623" y="2231379"/>
            <a:ext cx="12192000" cy="1200329"/>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Anything special about the section</a:t>
            </a:r>
            <a:r>
              <a:rPr lang="en-US" sz="2400" b="1" i="1" dirty="0" smtClean="0"/>
              <a:t>?</a:t>
            </a:r>
            <a:r>
              <a:rPr lang="en-US" sz="2400" dirty="0" smtClean="0"/>
              <a:t> </a:t>
            </a:r>
            <a:r>
              <a:rPr lang="en-US" sz="2400" dirty="0"/>
              <a:t>Ask if they want help getting started. If R says yes, then help with three practice questions. Then encourage them to continue by themselves. Otherwise, give the laptop to the youth respondent, and show them to click "SUBMIT" to move forward</a:t>
            </a:r>
          </a:p>
        </p:txBody>
      </p:sp>
      <p:sp>
        <p:nvSpPr>
          <p:cNvPr id="5" name="Rectangle 4"/>
          <p:cNvSpPr/>
          <p:nvPr/>
        </p:nvSpPr>
        <p:spPr>
          <a:xfrm>
            <a:off x="-16623" y="1961"/>
            <a:ext cx="5811976" cy="523220"/>
          </a:xfrm>
          <a:prstGeom prst="rect">
            <a:avLst/>
          </a:prstGeom>
        </p:spPr>
        <p:txBody>
          <a:bodyPr wrap="none">
            <a:spAutoFit/>
          </a:bodyPr>
          <a:lstStyle/>
          <a:p>
            <a:r>
              <a:rPr lang="en-US" sz="2800" dirty="0" smtClean="0">
                <a:solidFill>
                  <a:schemeClr val="accent1"/>
                </a:solidFill>
              </a:rPr>
              <a:t>SA PRACTICE SECTION</a:t>
            </a:r>
            <a:r>
              <a:rPr lang="en-US" sz="2800" i="1" dirty="0" smtClean="0">
                <a:solidFill>
                  <a:schemeClr val="accent1"/>
                </a:solidFill>
              </a:rPr>
              <a:t> </a:t>
            </a:r>
            <a:r>
              <a:rPr lang="en-US" sz="2800" i="1" dirty="0" smtClean="0">
                <a:solidFill>
                  <a:schemeClr val="accent1"/>
                </a:solidFill>
              </a:rPr>
              <a:t>P/CG </a:t>
            </a:r>
            <a:r>
              <a:rPr lang="en-US" sz="2800" i="1" dirty="0">
                <a:solidFill>
                  <a:schemeClr val="accent1"/>
                </a:solidFill>
              </a:rPr>
              <a:t>CASI 1490</a:t>
            </a:r>
            <a:r>
              <a:rPr lang="en-US" sz="2800" dirty="0"/>
              <a:t> </a:t>
            </a:r>
            <a:endParaRPr lang="en-US" sz="2800" dirty="0">
              <a:solidFill>
                <a:schemeClr val="accent1"/>
              </a:solidFill>
            </a:endParaRPr>
          </a:p>
        </p:txBody>
      </p:sp>
    </p:spTree>
    <p:extLst>
      <p:ext uri="{BB962C8B-B14F-4D97-AF65-F5344CB8AC3E}">
        <p14:creationId xmlns:p14="http://schemas.microsoft.com/office/powerpoint/2010/main" val="2176730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864903"/>
            <a:ext cx="9659540" cy="830997"/>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Who is asked this </a:t>
            </a:r>
            <a:r>
              <a:rPr lang="en-US" sz="2400" b="1" i="1" dirty="0" smtClean="0"/>
              <a:t>section? </a:t>
            </a:r>
            <a:r>
              <a:rPr lang="en-US" sz="2400" dirty="0"/>
              <a:t>The adult resident parent or guardian</a:t>
            </a:r>
          </a:p>
          <a:p>
            <a:endParaRPr lang="en-US" sz="2400" dirty="0"/>
          </a:p>
        </p:txBody>
      </p:sp>
      <p:sp>
        <p:nvSpPr>
          <p:cNvPr id="3" name="Rectangle 2"/>
          <p:cNvSpPr/>
          <p:nvPr/>
        </p:nvSpPr>
        <p:spPr>
          <a:xfrm>
            <a:off x="0" y="1789983"/>
            <a:ext cx="12192000" cy="830997"/>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Brief outline of topics asked in this section</a:t>
            </a:r>
            <a:r>
              <a:rPr lang="en-US" sz="2400" b="1" i="1" dirty="0" smtClean="0"/>
              <a:t>: </a:t>
            </a:r>
            <a:r>
              <a:rPr lang="en-US" sz="2400" dirty="0" smtClean="0"/>
              <a:t>This section inquires about the P/CG paid employment and finances. </a:t>
            </a:r>
            <a:endParaRPr lang="en-US" sz="2400" dirty="0"/>
          </a:p>
        </p:txBody>
      </p:sp>
      <p:sp>
        <p:nvSpPr>
          <p:cNvPr id="4" name="Rectangle 3"/>
          <p:cNvSpPr/>
          <p:nvPr/>
        </p:nvSpPr>
        <p:spPr>
          <a:xfrm>
            <a:off x="0" y="2715063"/>
            <a:ext cx="12192000" cy="830997"/>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Anything special about the section</a:t>
            </a:r>
            <a:r>
              <a:rPr lang="en-US" sz="2400" b="1" i="1" dirty="0" smtClean="0"/>
              <a:t>? </a:t>
            </a:r>
            <a:r>
              <a:rPr lang="en-US" sz="2400" dirty="0" smtClean="0"/>
              <a:t>People talk about sex easier than their own money. Be prepared to reassure P/CG about confidentiality.</a:t>
            </a:r>
            <a:endParaRPr lang="en-US" sz="2400" dirty="0"/>
          </a:p>
        </p:txBody>
      </p:sp>
      <p:sp>
        <p:nvSpPr>
          <p:cNvPr id="5" name="Rectangle 4"/>
          <p:cNvSpPr/>
          <p:nvPr/>
        </p:nvSpPr>
        <p:spPr>
          <a:xfrm>
            <a:off x="6096000" y="0"/>
            <a:ext cx="2523832" cy="523220"/>
          </a:xfrm>
          <a:prstGeom prst="rect">
            <a:avLst/>
          </a:prstGeom>
        </p:spPr>
        <p:txBody>
          <a:bodyPr wrap="none">
            <a:spAutoFit/>
          </a:bodyPr>
          <a:lstStyle/>
          <a:p>
            <a:r>
              <a:rPr lang="en-US" sz="2800" i="1" dirty="0" smtClean="0">
                <a:solidFill>
                  <a:schemeClr val="accent1"/>
                </a:solidFill>
              </a:rPr>
              <a:t>P/CG </a:t>
            </a:r>
            <a:r>
              <a:rPr lang="en-US" sz="2800" i="1" dirty="0">
                <a:solidFill>
                  <a:schemeClr val="accent1"/>
                </a:solidFill>
              </a:rPr>
              <a:t>CASI 1490</a:t>
            </a:r>
            <a:r>
              <a:rPr lang="en-US" sz="2800" dirty="0"/>
              <a:t> </a:t>
            </a:r>
          </a:p>
        </p:txBody>
      </p:sp>
      <p:sp>
        <p:nvSpPr>
          <p:cNvPr id="6" name="Rectangle 5"/>
          <p:cNvSpPr/>
          <p:nvPr/>
        </p:nvSpPr>
        <p:spPr>
          <a:xfrm>
            <a:off x="0" y="0"/>
            <a:ext cx="6139694" cy="523220"/>
          </a:xfrm>
          <a:prstGeom prst="rect">
            <a:avLst/>
          </a:prstGeom>
        </p:spPr>
        <p:txBody>
          <a:bodyPr wrap="none">
            <a:spAutoFit/>
          </a:bodyPr>
          <a:lstStyle/>
          <a:p>
            <a:r>
              <a:rPr lang="en-US" sz="2800" dirty="0">
                <a:solidFill>
                  <a:schemeClr val="accent1"/>
                </a:solidFill>
              </a:rPr>
              <a:t>SA EMPLOYMENT AND </a:t>
            </a:r>
            <a:r>
              <a:rPr lang="en-US" sz="2800" dirty="0" smtClean="0">
                <a:solidFill>
                  <a:schemeClr val="accent1"/>
                </a:solidFill>
              </a:rPr>
              <a:t>INCOME SECTION</a:t>
            </a:r>
            <a:endParaRPr lang="en-US" sz="2800" dirty="0">
              <a:solidFill>
                <a:schemeClr val="accent1"/>
              </a:solidFill>
            </a:endParaRPr>
          </a:p>
        </p:txBody>
      </p:sp>
    </p:spTree>
    <p:extLst>
      <p:ext uri="{BB962C8B-B14F-4D97-AF65-F5344CB8AC3E}">
        <p14:creationId xmlns:p14="http://schemas.microsoft.com/office/powerpoint/2010/main" val="42816014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169551"/>
            <a:ext cx="9713626" cy="830997"/>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Who is asked this </a:t>
            </a:r>
            <a:r>
              <a:rPr lang="en-US" sz="2400" b="1" i="1" dirty="0" smtClean="0"/>
              <a:t>section? </a:t>
            </a:r>
            <a:r>
              <a:rPr lang="en-US" sz="2400" dirty="0"/>
              <a:t>The adult resident parent or guardian</a:t>
            </a:r>
          </a:p>
          <a:p>
            <a:endParaRPr lang="en-US" sz="2400" dirty="0"/>
          </a:p>
        </p:txBody>
      </p:sp>
      <p:sp>
        <p:nvSpPr>
          <p:cNvPr id="3" name="Rectangle 2"/>
          <p:cNvSpPr/>
          <p:nvPr/>
        </p:nvSpPr>
        <p:spPr>
          <a:xfrm>
            <a:off x="0" y="1815882"/>
            <a:ext cx="12192000" cy="830997"/>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Brief outline of topics asked in this section</a:t>
            </a:r>
            <a:r>
              <a:rPr lang="en-US" sz="2400" b="1" i="1" dirty="0" smtClean="0"/>
              <a:t>: </a:t>
            </a:r>
            <a:r>
              <a:rPr lang="en-US" sz="2400" dirty="0" smtClean="0"/>
              <a:t>This section asks the P/CG about their romantic relationship(s).</a:t>
            </a:r>
            <a:endParaRPr lang="en-US" sz="2400" dirty="0"/>
          </a:p>
        </p:txBody>
      </p:sp>
      <p:sp>
        <p:nvSpPr>
          <p:cNvPr id="4" name="Rectangle 3"/>
          <p:cNvSpPr/>
          <p:nvPr/>
        </p:nvSpPr>
        <p:spPr>
          <a:xfrm>
            <a:off x="0" y="2646879"/>
            <a:ext cx="12192000" cy="4524315"/>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Anything special about the section</a:t>
            </a:r>
            <a:r>
              <a:rPr lang="en-US" sz="2400" b="1" i="1" dirty="0" smtClean="0"/>
              <a:t>?</a:t>
            </a:r>
            <a:r>
              <a:rPr lang="en-US" sz="2400" dirty="0" smtClean="0"/>
              <a:t> Some of these questions deal with domestic violence. The </a:t>
            </a:r>
            <a:r>
              <a:rPr lang="en-US" sz="2400" dirty="0"/>
              <a:t>number to the </a:t>
            </a:r>
            <a:r>
              <a:rPr lang="en-US" sz="2400" dirty="0" err="1"/>
              <a:t>Netcare</a:t>
            </a:r>
            <a:r>
              <a:rPr lang="en-US" sz="2400" dirty="0"/>
              <a:t> Crisis Hotline </a:t>
            </a:r>
            <a:r>
              <a:rPr lang="en-US" sz="2400" dirty="0" smtClean="0"/>
              <a:t>will </a:t>
            </a:r>
            <a:r>
              <a:rPr lang="en-US" sz="2400" dirty="0"/>
              <a:t>be displayed to inform the respondent that there is professional help available regardless of their ability to </a:t>
            </a:r>
            <a:r>
              <a:rPr lang="en-US" sz="2400" dirty="0" smtClean="0"/>
              <a:t>pay. It’s also a good idea to keep this number written down so if someone asks you can hand it to them. This is the message both parent and child will see after sensitive sections:</a:t>
            </a:r>
          </a:p>
          <a:p>
            <a:endParaRPr lang="en-US" sz="2400" dirty="0" smtClean="0">
              <a:solidFill>
                <a:schemeClr val="accent1">
                  <a:lumMod val="75000"/>
                </a:schemeClr>
              </a:solidFill>
            </a:endParaRPr>
          </a:p>
          <a:p>
            <a:r>
              <a:rPr lang="en-US" sz="2400" b="1" dirty="0">
                <a:solidFill>
                  <a:schemeClr val="accent1">
                    <a:lumMod val="75000"/>
                  </a:schemeClr>
                </a:solidFill>
              </a:rPr>
              <a:t>Do you have a problem and need help with suicide, abuse, drugs and alcohol or other problems? </a:t>
            </a:r>
            <a:r>
              <a:rPr lang="en-US" sz="2400" dirty="0">
                <a:solidFill>
                  <a:schemeClr val="accent1">
                    <a:lumMod val="75000"/>
                  </a:schemeClr>
                </a:solidFill>
              </a:rPr>
              <a:t/>
            </a:r>
            <a:br>
              <a:rPr lang="en-US" sz="2400" dirty="0">
                <a:solidFill>
                  <a:schemeClr val="accent1">
                    <a:lumMod val="75000"/>
                  </a:schemeClr>
                </a:solidFill>
              </a:rPr>
            </a:br>
            <a:r>
              <a:rPr lang="en-US" sz="2400" dirty="0">
                <a:solidFill>
                  <a:schemeClr val="accent1">
                    <a:lumMod val="75000"/>
                  </a:schemeClr>
                </a:solidFill>
              </a:rPr>
              <a:t/>
            </a:r>
            <a:br>
              <a:rPr lang="en-US" sz="2400" dirty="0">
                <a:solidFill>
                  <a:schemeClr val="accent1">
                    <a:lumMod val="75000"/>
                  </a:schemeClr>
                </a:solidFill>
              </a:rPr>
            </a:br>
            <a:r>
              <a:rPr lang="en-US" sz="2400" b="1" dirty="0">
                <a:solidFill>
                  <a:schemeClr val="accent1">
                    <a:lumMod val="75000"/>
                  </a:schemeClr>
                </a:solidFill>
              </a:rPr>
              <a:t>Call the </a:t>
            </a:r>
            <a:r>
              <a:rPr lang="en-US" sz="2400" b="1" dirty="0" err="1">
                <a:solidFill>
                  <a:schemeClr val="accent1">
                    <a:lumMod val="75000"/>
                  </a:schemeClr>
                </a:solidFill>
              </a:rPr>
              <a:t>Netcare</a:t>
            </a:r>
            <a:r>
              <a:rPr lang="en-US" sz="2400" b="1" dirty="0">
                <a:solidFill>
                  <a:schemeClr val="accent1">
                    <a:lumMod val="75000"/>
                  </a:schemeClr>
                </a:solidFill>
              </a:rPr>
              <a:t> Crisis Hotline at 276-CARE (2273). Services are available to anyone, regardless of the ability to pay.</a:t>
            </a:r>
            <a:r>
              <a:rPr lang="en-US" sz="2400" dirty="0">
                <a:solidFill>
                  <a:schemeClr val="accent1">
                    <a:lumMod val="75000"/>
                  </a:schemeClr>
                </a:solidFill>
              </a:rPr>
              <a:t> </a:t>
            </a:r>
          </a:p>
          <a:p>
            <a:endParaRPr lang="en-US" sz="2400" dirty="0"/>
          </a:p>
        </p:txBody>
      </p:sp>
      <p:sp>
        <p:nvSpPr>
          <p:cNvPr id="5" name="Rectangle 4"/>
          <p:cNvSpPr/>
          <p:nvPr/>
        </p:nvSpPr>
        <p:spPr>
          <a:xfrm>
            <a:off x="4247125" y="0"/>
            <a:ext cx="2523832" cy="523220"/>
          </a:xfrm>
          <a:prstGeom prst="rect">
            <a:avLst/>
          </a:prstGeom>
        </p:spPr>
        <p:txBody>
          <a:bodyPr wrap="none">
            <a:spAutoFit/>
          </a:bodyPr>
          <a:lstStyle/>
          <a:p>
            <a:r>
              <a:rPr lang="en-US" sz="2800" i="1" dirty="0" smtClean="0">
                <a:solidFill>
                  <a:schemeClr val="accent1"/>
                </a:solidFill>
              </a:rPr>
              <a:t>P/CG </a:t>
            </a:r>
            <a:r>
              <a:rPr lang="en-US" sz="2800" i="1" dirty="0">
                <a:solidFill>
                  <a:schemeClr val="accent1"/>
                </a:solidFill>
              </a:rPr>
              <a:t>CASI 1490</a:t>
            </a:r>
            <a:r>
              <a:rPr lang="en-US" sz="2800" dirty="0"/>
              <a:t> </a:t>
            </a:r>
          </a:p>
        </p:txBody>
      </p:sp>
      <p:sp>
        <p:nvSpPr>
          <p:cNvPr id="6" name="Rectangle 5"/>
          <p:cNvSpPr/>
          <p:nvPr/>
        </p:nvSpPr>
        <p:spPr>
          <a:xfrm>
            <a:off x="0" y="0"/>
            <a:ext cx="4247125" cy="523220"/>
          </a:xfrm>
          <a:prstGeom prst="rect">
            <a:avLst/>
          </a:prstGeom>
        </p:spPr>
        <p:txBody>
          <a:bodyPr wrap="none">
            <a:spAutoFit/>
          </a:bodyPr>
          <a:lstStyle/>
          <a:p>
            <a:r>
              <a:rPr lang="en-US" sz="2800" dirty="0">
                <a:solidFill>
                  <a:schemeClr val="accent1"/>
                </a:solidFill>
              </a:rPr>
              <a:t>SA </a:t>
            </a:r>
            <a:r>
              <a:rPr lang="en-US" sz="2800" dirty="0" smtClean="0">
                <a:solidFill>
                  <a:schemeClr val="accent1"/>
                </a:solidFill>
              </a:rPr>
              <a:t>RELATIONSHIPS SECTION</a:t>
            </a:r>
            <a:endParaRPr lang="en-US" sz="2800" dirty="0">
              <a:solidFill>
                <a:schemeClr val="accent1"/>
              </a:solidFill>
            </a:endParaRPr>
          </a:p>
        </p:txBody>
      </p:sp>
    </p:spTree>
    <p:extLst>
      <p:ext uri="{BB962C8B-B14F-4D97-AF65-F5344CB8AC3E}">
        <p14:creationId xmlns:p14="http://schemas.microsoft.com/office/powerpoint/2010/main" val="7734407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800219"/>
            <a:ext cx="9308892" cy="830997"/>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Who is asked this </a:t>
            </a:r>
            <a:r>
              <a:rPr lang="en-US" sz="2400" b="1" i="1" dirty="0" smtClean="0"/>
              <a:t>section? </a:t>
            </a:r>
            <a:r>
              <a:rPr lang="en-US" sz="2400" dirty="0"/>
              <a:t>The </a:t>
            </a:r>
            <a:r>
              <a:rPr lang="en-US" sz="2400" dirty="0" smtClean="0"/>
              <a:t>adult resident parent or guardian</a:t>
            </a:r>
          </a:p>
          <a:p>
            <a:r>
              <a:rPr lang="en-US" sz="2400" dirty="0" smtClean="0"/>
              <a:t> </a:t>
            </a:r>
            <a:endParaRPr lang="en-US" sz="2400" dirty="0"/>
          </a:p>
        </p:txBody>
      </p:sp>
      <p:sp>
        <p:nvSpPr>
          <p:cNvPr id="3" name="Rectangle 2"/>
          <p:cNvSpPr/>
          <p:nvPr/>
        </p:nvSpPr>
        <p:spPr>
          <a:xfrm>
            <a:off x="0" y="1580651"/>
            <a:ext cx="12192000" cy="1200329"/>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Brief outline of topics asked in this section</a:t>
            </a:r>
            <a:r>
              <a:rPr lang="en-US" sz="2400" b="1" i="1" dirty="0" smtClean="0"/>
              <a:t>:  </a:t>
            </a:r>
            <a:r>
              <a:rPr lang="en-US" sz="2400" dirty="0" smtClean="0"/>
              <a:t>This section asks questions about anyone in the family or household whomever had frequent trouble with the law, often became involved in fights, had trouble holding a job, or was a frequent discipline problem in school.</a:t>
            </a:r>
            <a:endParaRPr lang="en-US" sz="2400" dirty="0"/>
          </a:p>
        </p:txBody>
      </p:sp>
      <p:sp>
        <p:nvSpPr>
          <p:cNvPr id="4" name="Rectangle 3"/>
          <p:cNvSpPr/>
          <p:nvPr/>
        </p:nvSpPr>
        <p:spPr>
          <a:xfrm>
            <a:off x="0" y="2840574"/>
            <a:ext cx="12192000" cy="3046988"/>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Anything special about the section</a:t>
            </a:r>
            <a:r>
              <a:rPr lang="en-US" sz="2400" b="1" i="1" dirty="0" smtClean="0"/>
              <a:t>?</a:t>
            </a:r>
            <a:r>
              <a:rPr lang="en-US" sz="2400" dirty="0"/>
              <a:t> Have it handy-</a:t>
            </a:r>
          </a:p>
          <a:p>
            <a:r>
              <a:rPr lang="en-US" sz="2400" b="1" dirty="0"/>
              <a:t>Do you have a problem and need help with suicide, abuse, drugs and alcohol or other problems? </a:t>
            </a:r>
            <a:r>
              <a:rPr lang="en-US" sz="2400" dirty="0"/>
              <a:t/>
            </a:r>
            <a:br>
              <a:rPr lang="en-US" sz="2400" dirty="0"/>
            </a:br>
            <a:r>
              <a:rPr lang="en-US" sz="2400" dirty="0"/>
              <a:t/>
            </a:r>
            <a:br>
              <a:rPr lang="en-US" sz="2400" dirty="0"/>
            </a:br>
            <a:r>
              <a:rPr lang="en-US" sz="2400" b="1" dirty="0"/>
              <a:t>Call the </a:t>
            </a:r>
            <a:r>
              <a:rPr lang="en-US" sz="2400" b="1" dirty="0" err="1"/>
              <a:t>Netcare</a:t>
            </a:r>
            <a:r>
              <a:rPr lang="en-US" sz="2400" b="1" dirty="0"/>
              <a:t> Crisis Hotline at 276-CARE (2273). Services are available to anyone, regardless of the ability to pay.</a:t>
            </a:r>
            <a:r>
              <a:rPr lang="en-US" sz="2400" dirty="0"/>
              <a:t> </a:t>
            </a:r>
          </a:p>
          <a:p>
            <a:r>
              <a:rPr lang="en-US" sz="2400" dirty="0"/>
              <a:t> </a:t>
            </a:r>
          </a:p>
          <a:p>
            <a:r>
              <a:rPr lang="en-US" sz="2400" dirty="0" smtClean="0"/>
              <a:t> </a:t>
            </a:r>
            <a:endParaRPr lang="en-US" sz="2400" dirty="0"/>
          </a:p>
        </p:txBody>
      </p:sp>
      <p:sp>
        <p:nvSpPr>
          <p:cNvPr id="5" name="Rectangle 4"/>
          <p:cNvSpPr/>
          <p:nvPr/>
        </p:nvSpPr>
        <p:spPr>
          <a:xfrm>
            <a:off x="2887585" y="-52959"/>
            <a:ext cx="2523832" cy="523220"/>
          </a:xfrm>
          <a:prstGeom prst="rect">
            <a:avLst/>
          </a:prstGeom>
        </p:spPr>
        <p:txBody>
          <a:bodyPr wrap="none">
            <a:spAutoFit/>
          </a:bodyPr>
          <a:lstStyle/>
          <a:p>
            <a:r>
              <a:rPr lang="en-US" sz="2800" i="1" dirty="0" smtClean="0">
                <a:solidFill>
                  <a:schemeClr val="accent1"/>
                </a:solidFill>
              </a:rPr>
              <a:t>P/CG </a:t>
            </a:r>
            <a:r>
              <a:rPr lang="en-US" sz="2800" i="1" dirty="0">
                <a:solidFill>
                  <a:schemeClr val="accent1"/>
                </a:solidFill>
              </a:rPr>
              <a:t>CASI 1490</a:t>
            </a:r>
            <a:r>
              <a:rPr lang="en-US" sz="2800" dirty="0"/>
              <a:t> </a:t>
            </a:r>
          </a:p>
        </p:txBody>
      </p:sp>
      <p:sp>
        <p:nvSpPr>
          <p:cNvPr id="6" name="Rectangle 5"/>
          <p:cNvSpPr/>
          <p:nvPr/>
        </p:nvSpPr>
        <p:spPr>
          <a:xfrm>
            <a:off x="0" y="-48798"/>
            <a:ext cx="2887585" cy="523220"/>
          </a:xfrm>
          <a:prstGeom prst="rect">
            <a:avLst/>
          </a:prstGeom>
        </p:spPr>
        <p:txBody>
          <a:bodyPr wrap="none">
            <a:spAutoFit/>
          </a:bodyPr>
          <a:lstStyle/>
          <a:p>
            <a:r>
              <a:rPr lang="en-US" sz="2800" dirty="0">
                <a:solidFill>
                  <a:schemeClr val="accent1"/>
                </a:solidFill>
              </a:rPr>
              <a:t>SA </a:t>
            </a:r>
            <a:r>
              <a:rPr lang="en-US" sz="2800" dirty="0" smtClean="0">
                <a:solidFill>
                  <a:schemeClr val="accent1"/>
                </a:solidFill>
              </a:rPr>
              <a:t>LEGAL SECTION</a:t>
            </a:r>
            <a:endParaRPr lang="en-US" sz="2800" dirty="0">
              <a:solidFill>
                <a:schemeClr val="accent1"/>
              </a:solidFill>
            </a:endParaRPr>
          </a:p>
        </p:txBody>
      </p:sp>
    </p:spTree>
    <p:extLst>
      <p:ext uri="{BB962C8B-B14F-4D97-AF65-F5344CB8AC3E}">
        <p14:creationId xmlns:p14="http://schemas.microsoft.com/office/powerpoint/2010/main" val="16138879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628991"/>
            <a:ext cx="9383843" cy="830997"/>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Who is asked this </a:t>
            </a:r>
            <a:r>
              <a:rPr lang="en-US" sz="2400" b="1" i="1" dirty="0" smtClean="0"/>
              <a:t>section? </a:t>
            </a:r>
            <a:r>
              <a:rPr lang="en-US" sz="2400" dirty="0"/>
              <a:t>The adult resident parent or guardian</a:t>
            </a:r>
          </a:p>
          <a:p>
            <a:endParaRPr lang="en-US" sz="2400" dirty="0"/>
          </a:p>
        </p:txBody>
      </p:sp>
      <p:sp>
        <p:nvSpPr>
          <p:cNvPr id="3" name="Rectangle 2"/>
          <p:cNvSpPr/>
          <p:nvPr/>
        </p:nvSpPr>
        <p:spPr>
          <a:xfrm>
            <a:off x="0" y="1395398"/>
            <a:ext cx="12192000" cy="830997"/>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Brief outline of topics asked in this section</a:t>
            </a:r>
            <a:r>
              <a:rPr lang="en-US" sz="2400" b="1" i="1" dirty="0" smtClean="0"/>
              <a:t>: </a:t>
            </a:r>
            <a:r>
              <a:rPr lang="en-US" sz="2400" dirty="0" smtClean="0"/>
              <a:t>This section asks the P/CG </a:t>
            </a:r>
            <a:r>
              <a:rPr lang="en-US" sz="2400" dirty="0"/>
              <a:t>about </a:t>
            </a:r>
            <a:r>
              <a:rPr lang="en-US" sz="2400" dirty="0" smtClean="0"/>
              <a:t> feelings and thoughts they’ve experienced during the last month. </a:t>
            </a:r>
            <a:endParaRPr lang="en-US" sz="2400" dirty="0"/>
          </a:p>
        </p:txBody>
      </p:sp>
      <p:sp>
        <p:nvSpPr>
          <p:cNvPr id="4" name="Rectangle 3"/>
          <p:cNvSpPr/>
          <p:nvPr/>
        </p:nvSpPr>
        <p:spPr>
          <a:xfrm>
            <a:off x="0" y="2286110"/>
            <a:ext cx="12192000" cy="2677656"/>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Anything special about the section</a:t>
            </a:r>
            <a:r>
              <a:rPr lang="en-US" sz="2400" b="1" i="1" dirty="0" smtClean="0"/>
              <a:t>?</a:t>
            </a:r>
            <a:r>
              <a:rPr lang="en-US" sz="2400" dirty="0"/>
              <a:t> </a:t>
            </a:r>
            <a:r>
              <a:rPr lang="en-US" sz="2400" dirty="0" smtClean="0"/>
              <a:t>Have it handy-</a:t>
            </a:r>
          </a:p>
          <a:p>
            <a:r>
              <a:rPr lang="en-US" sz="2400" b="1" dirty="0" smtClean="0"/>
              <a:t>Do </a:t>
            </a:r>
            <a:r>
              <a:rPr lang="en-US" sz="2400" b="1" dirty="0"/>
              <a:t>you have a problem and need help with suicide, abuse, drugs and alcohol or other problems? </a:t>
            </a:r>
            <a:r>
              <a:rPr lang="en-US" sz="2400" dirty="0"/>
              <a:t/>
            </a:r>
            <a:br>
              <a:rPr lang="en-US" sz="2400" dirty="0"/>
            </a:br>
            <a:r>
              <a:rPr lang="en-US" sz="2400" dirty="0"/>
              <a:t/>
            </a:r>
            <a:br>
              <a:rPr lang="en-US" sz="2400" dirty="0"/>
            </a:br>
            <a:r>
              <a:rPr lang="en-US" sz="2400" b="1" dirty="0"/>
              <a:t>Call the </a:t>
            </a:r>
            <a:r>
              <a:rPr lang="en-US" sz="2400" b="1" dirty="0" err="1"/>
              <a:t>Netcare</a:t>
            </a:r>
            <a:r>
              <a:rPr lang="en-US" sz="2400" b="1" dirty="0"/>
              <a:t> Crisis Hotline at 276-CARE (2273). Services are available to anyone, regardless of the ability to pay.</a:t>
            </a:r>
            <a:r>
              <a:rPr lang="en-US" sz="2400" dirty="0"/>
              <a:t> </a:t>
            </a:r>
          </a:p>
          <a:p>
            <a:r>
              <a:rPr lang="en-US" sz="2400" dirty="0" smtClean="0"/>
              <a:t> </a:t>
            </a:r>
            <a:endParaRPr lang="en-US" sz="2400" dirty="0"/>
          </a:p>
        </p:txBody>
      </p:sp>
      <p:sp>
        <p:nvSpPr>
          <p:cNvPr id="5" name="Rectangle 4"/>
          <p:cNvSpPr/>
          <p:nvPr/>
        </p:nvSpPr>
        <p:spPr>
          <a:xfrm>
            <a:off x="3637086" y="-16419"/>
            <a:ext cx="2523832" cy="523220"/>
          </a:xfrm>
          <a:prstGeom prst="rect">
            <a:avLst/>
          </a:prstGeom>
        </p:spPr>
        <p:txBody>
          <a:bodyPr wrap="none">
            <a:spAutoFit/>
          </a:bodyPr>
          <a:lstStyle/>
          <a:p>
            <a:r>
              <a:rPr lang="en-US" sz="2800" i="1" dirty="0" smtClean="0">
                <a:solidFill>
                  <a:schemeClr val="accent1"/>
                </a:solidFill>
              </a:rPr>
              <a:t>P/CG </a:t>
            </a:r>
            <a:r>
              <a:rPr lang="en-US" sz="2800" i="1" dirty="0">
                <a:solidFill>
                  <a:schemeClr val="accent1"/>
                </a:solidFill>
              </a:rPr>
              <a:t>CASI 1490</a:t>
            </a:r>
            <a:r>
              <a:rPr lang="en-US" sz="2800" dirty="0"/>
              <a:t> </a:t>
            </a:r>
          </a:p>
        </p:txBody>
      </p:sp>
      <p:sp>
        <p:nvSpPr>
          <p:cNvPr id="6" name="Rectangle 5"/>
          <p:cNvSpPr/>
          <p:nvPr/>
        </p:nvSpPr>
        <p:spPr>
          <a:xfrm>
            <a:off x="0" y="-16419"/>
            <a:ext cx="3637086" cy="523220"/>
          </a:xfrm>
          <a:prstGeom prst="rect">
            <a:avLst/>
          </a:prstGeom>
        </p:spPr>
        <p:txBody>
          <a:bodyPr wrap="none">
            <a:spAutoFit/>
          </a:bodyPr>
          <a:lstStyle/>
          <a:p>
            <a:r>
              <a:rPr lang="en-US" sz="2800" dirty="0">
                <a:solidFill>
                  <a:schemeClr val="accent1"/>
                </a:solidFill>
              </a:rPr>
              <a:t>SA </a:t>
            </a:r>
            <a:r>
              <a:rPr lang="en-US" sz="2800" dirty="0" smtClean="0">
                <a:solidFill>
                  <a:schemeClr val="accent1"/>
                </a:solidFill>
              </a:rPr>
              <a:t>THOUGHTS SECTION</a:t>
            </a:r>
            <a:endParaRPr lang="en-US" sz="2800" dirty="0">
              <a:solidFill>
                <a:schemeClr val="accent1"/>
              </a:solidFill>
            </a:endParaRPr>
          </a:p>
        </p:txBody>
      </p:sp>
    </p:spTree>
    <p:extLst>
      <p:ext uri="{BB962C8B-B14F-4D97-AF65-F5344CB8AC3E}">
        <p14:creationId xmlns:p14="http://schemas.microsoft.com/office/powerpoint/2010/main" val="40197201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t="-75000" b="-75000"/>
          </a:stretch>
        </a:blipFill>
        <a:effectLst/>
      </p:bgPr>
    </p:bg>
    <p:spTree>
      <p:nvGrpSpPr>
        <p:cNvPr id="1" name=""/>
        <p:cNvGrpSpPr/>
        <p:nvPr/>
      </p:nvGrpSpPr>
      <p:grpSpPr>
        <a:xfrm>
          <a:off x="0" y="0"/>
          <a:ext cx="0" cy="0"/>
          <a:chOff x="0" y="0"/>
          <a:chExt cx="0" cy="0"/>
        </a:xfrm>
      </p:grpSpPr>
      <p:sp>
        <p:nvSpPr>
          <p:cNvPr id="2" name="Rectangle 1"/>
          <p:cNvSpPr/>
          <p:nvPr/>
        </p:nvSpPr>
        <p:spPr>
          <a:xfrm>
            <a:off x="-1" y="705191"/>
            <a:ext cx="8874177" cy="830997"/>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Who is asked this </a:t>
            </a:r>
            <a:r>
              <a:rPr lang="en-US" sz="2400" b="1" i="1" dirty="0" smtClean="0"/>
              <a:t>section? </a:t>
            </a:r>
            <a:r>
              <a:rPr lang="en-US" sz="2400" dirty="0"/>
              <a:t>The adult resident parent or guardian</a:t>
            </a:r>
          </a:p>
          <a:p>
            <a:endParaRPr lang="en-US" sz="2400" dirty="0"/>
          </a:p>
        </p:txBody>
      </p:sp>
      <p:sp>
        <p:nvSpPr>
          <p:cNvPr id="3" name="Rectangle 2"/>
          <p:cNvSpPr/>
          <p:nvPr/>
        </p:nvSpPr>
        <p:spPr>
          <a:xfrm>
            <a:off x="0" y="1533493"/>
            <a:ext cx="11150297" cy="1200329"/>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Brief outline of topics asked in this section</a:t>
            </a:r>
            <a:r>
              <a:rPr lang="en-US" sz="2400" b="1" i="1" dirty="0" smtClean="0"/>
              <a:t>:  </a:t>
            </a:r>
            <a:r>
              <a:rPr lang="en-US" sz="2400" dirty="0"/>
              <a:t>This section asks </a:t>
            </a:r>
            <a:r>
              <a:rPr lang="en-US" sz="2400" dirty="0" smtClean="0"/>
              <a:t>the Adult respondent about </a:t>
            </a:r>
            <a:r>
              <a:rPr lang="en-US" sz="2400" dirty="0"/>
              <a:t>the</a:t>
            </a:r>
            <a:r>
              <a:rPr lang="en-US" sz="2400" spc="-5" dirty="0">
                <a:cs typeface="Arial Narrow"/>
              </a:rPr>
              <a:t> A</a:t>
            </a:r>
            <a:r>
              <a:rPr lang="en-US" sz="2400" dirty="0">
                <a:cs typeface="Arial Narrow"/>
              </a:rPr>
              <a:t>mount/T</a:t>
            </a:r>
            <a:r>
              <a:rPr lang="en-US" sz="2400" spc="-5" dirty="0">
                <a:cs typeface="Arial Narrow"/>
              </a:rPr>
              <a:t>yp</a:t>
            </a:r>
            <a:r>
              <a:rPr lang="en-US" sz="2400" dirty="0">
                <a:cs typeface="Arial Narrow"/>
              </a:rPr>
              <a:t>e of use of tob</a:t>
            </a:r>
            <a:r>
              <a:rPr lang="en-US" sz="2400" spc="-5" dirty="0">
                <a:cs typeface="Arial Narrow"/>
              </a:rPr>
              <a:t>acc</a:t>
            </a:r>
            <a:r>
              <a:rPr lang="en-US" sz="2400" dirty="0">
                <a:cs typeface="Arial Narrow"/>
              </a:rPr>
              <a:t>o and</a:t>
            </a:r>
            <a:r>
              <a:rPr lang="en-US" sz="2400" spc="-5" dirty="0">
                <a:cs typeface="Arial Narrow"/>
              </a:rPr>
              <a:t> </a:t>
            </a:r>
            <a:r>
              <a:rPr lang="en-US" sz="2400" dirty="0">
                <a:cs typeface="Arial Narrow"/>
              </a:rPr>
              <a:t>a</a:t>
            </a:r>
            <a:r>
              <a:rPr lang="en-US" sz="2400" spc="-5" dirty="0">
                <a:cs typeface="Arial Narrow"/>
              </a:rPr>
              <a:t>lcoh</a:t>
            </a:r>
            <a:r>
              <a:rPr lang="en-US" sz="2400" dirty="0">
                <a:cs typeface="Arial Narrow"/>
              </a:rPr>
              <a:t>ol</a:t>
            </a:r>
          </a:p>
          <a:p>
            <a:endParaRPr lang="en-US" sz="2400" dirty="0"/>
          </a:p>
        </p:txBody>
      </p:sp>
      <p:sp>
        <p:nvSpPr>
          <p:cNvPr id="4" name="Rectangle 3"/>
          <p:cNvSpPr/>
          <p:nvPr/>
        </p:nvSpPr>
        <p:spPr>
          <a:xfrm>
            <a:off x="0" y="2361795"/>
            <a:ext cx="12192000" cy="3046988"/>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Anything special about the section</a:t>
            </a:r>
            <a:r>
              <a:rPr lang="en-US" sz="2400" b="1" i="1" dirty="0" smtClean="0"/>
              <a:t>? </a:t>
            </a:r>
            <a:r>
              <a:rPr lang="en-US" sz="2400" dirty="0"/>
              <a:t>Have it handy-</a:t>
            </a:r>
          </a:p>
          <a:p>
            <a:r>
              <a:rPr lang="en-US" sz="2400" b="1" dirty="0"/>
              <a:t>Do you have a problem and need help with suicide, abuse, drugs and alcohol or other problems? </a:t>
            </a:r>
            <a:r>
              <a:rPr lang="en-US" sz="2400" dirty="0"/>
              <a:t/>
            </a:r>
            <a:br>
              <a:rPr lang="en-US" sz="2400" dirty="0"/>
            </a:br>
            <a:r>
              <a:rPr lang="en-US" sz="2400" dirty="0"/>
              <a:t/>
            </a:r>
            <a:br>
              <a:rPr lang="en-US" sz="2400" dirty="0"/>
            </a:br>
            <a:r>
              <a:rPr lang="en-US" sz="2400" b="1" dirty="0"/>
              <a:t>Call the </a:t>
            </a:r>
            <a:r>
              <a:rPr lang="en-US" sz="2400" b="1" dirty="0" err="1"/>
              <a:t>Netcare</a:t>
            </a:r>
            <a:r>
              <a:rPr lang="en-US" sz="2400" b="1" dirty="0"/>
              <a:t> Crisis Hotline at 276-CARE (2273). Services are available to anyone, regardless of the ability to pay.</a:t>
            </a:r>
            <a:r>
              <a:rPr lang="en-US" sz="2400" dirty="0"/>
              <a:t> </a:t>
            </a:r>
          </a:p>
          <a:p>
            <a:r>
              <a:rPr lang="en-US" sz="2400" dirty="0"/>
              <a:t> </a:t>
            </a:r>
          </a:p>
          <a:p>
            <a:r>
              <a:rPr lang="en-US" sz="2400" dirty="0" smtClean="0"/>
              <a:t> </a:t>
            </a:r>
            <a:endParaRPr lang="en-US" sz="2400" dirty="0"/>
          </a:p>
        </p:txBody>
      </p:sp>
      <p:sp>
        <p:nvSpPr>
          <p:cNvPr id="5" name="Rectangle 4"/>
          <p:cNvSpPr/>
          <p:nvPr/>
        </p:nvSpPr>
        <p:spPr>
          <a:xfrm>
            <a:off x="5614486" y="-1436"/>
            <a:ext cx="2523832" cy="523220"/>
          </a:xfrm>
          <a:prstGeom prst="rect">
            <a:avLst/>
          </a:prstGeom>
        </p:spPr>
        <p:txBody>
          <a:bodyPr wrap="none">
            <a:spAutoFit/>
          </a:bodyPr>
          <a:lstStyle/>
          <a:p>
            <a:r>
              <a:rPr lang="en-US" sz="2800" i="1" dirty="0" smtClean="0">
                <a:solidFill>
                  <a:schemeClr val="accent1"/>
                </a:solidFill>
              </a:rPr>
              <a:t>P/CG </a:t>
            </a:r>
            <a:r>
              <a:rPr lang="en-US" sz="2800" i="1" dirty="0">
                <a:solidFill>
                  <a:schemeClr val="accent1"/>
                </a:solidFill>
              </a:rPr>
              <a:t>CASI 1490</a:t>
            </a:r>
            <a:r>
              <a:rPr lang="en-US" sz="2800" dirty="0"/>
              <a:t> </a:t>
            </a:r>
          </a:p>
        </p:txBody>
      </p:sp>
      <p:sp>
        <p:nvSpPr>
          <p:cNvPr id="6" name="Rectangle 5"/>
          <p:cNvSpPr/>
          <p:nvPr/>
        </p:nvSpPr>
        <p:spPr>
          <a:xfrm>
            <a:off x="0" y="-1436"/>
            <a:ext cx="5614486" cy="523220"/>
          </a:xfrm>
          <a:prstGeom prst="rect">
            <a:avLst/>
          </a:prstGeom>
        </p:spPr>
        <p:txBody>
          <a:bodyPr wrap="none">
            <a:spAutoFit/>
          </a:bodyPr>
          <a:lstStyle/>
          <a:p>
            <a:r>
              <a:rPr lang="en-US" sz="2800" dirty="0">
                <a:solidFill>
                  <a:schemeClr val="accent1"/>
                </a:solidFill>
              </a:rPr>
              <a:t>SA TOBACCO AND </a:t>
            </a:r>
            <a:r>
              <a:rPr lang="en-US" sz="2800" dirty="0" smtClean="0">
                <a:solidFill>
                  <a:schemeClr val="accent1"/>
                </a:solidFill>
              </a:rPr>
              <a:t>ALCOHOL SECTION</a:t>
            </a:r>
            <a:endParaRPr lang="en-US" sz="2800" dirty="0">
              <a:solidFill>
                <a:schemeClr val="accent1"/>
              </a:solidFill>
            </a:endParaRPr>
          </a:p>
        </p:txBody>
      </p:sp>
    </p:spTree>
    <p:extLst>
      <p:ext uri="{BB962C8B-B14F-4D97-AF65-F5344CB8AC3E}">
        <p14:creationId xmlns:p14="http://schemas.microsoft.com/office/powerpoint/2010/main" val="2174979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754669"/>
            <a:ext cx="8679305" cy="830997"/>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Who is asked this </a:t>
            </a:r>
            <a:r>
              <a:rPr lang="en-US" sz="2400" b="1" i="1" dirty="0" smtClean="0"/>
              <a:t>section? </a:t>
            </a:r>
            <a:r>
              <a:rPr lang="en-US" sz="2400" dirty="0"/>
              <a:t>The adult resident parent or guardian</a:t>
            </a:r>
          </a:p>
          <a:p>
            <a:endParaRPr lang="en-US" sz="2400" dirty="0"/>
          </a:p>
        </p:txBody>
      </p:sp>
      <p:sp>
        <p:nvSpPr>
          <p:cNvPr id="3" name="Rectangle 2"/>
          <p:cNvSpPr/>
          <p:nvPr/>
        </p:nvSpPr>
        <p:spPr>
          <a:xfrm>
            <a:off x="0" y="1628505"/>
            <a:ext cx="11150297" cy="830997"/>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Brief outline of topics asked in this section</a:t>
            </a:r>
            <a:r>
              <a:rPr lang="en-US" sz="2400" b="1" i="1" dirty="0" smtClean="0"/>
              <a:t>:</a:t>
            </a:r>
            <a:r>
              <a:rPr lang="en-US" sz="2400" dirty="0"/>
              <a:t> The next major section of this questionnaire deals </a:t>
            </a:r>
            <a:r>
              <a:rPr lang="en-US" sz="2400" dirty="0" smtClean="0"/>
              <a:t>with</a:t>
            </a:r>
            <a:r>
              <a:rPr lang="en-US" sz="2400" dirty="0">
                <a:latin typeface="Arial Narrow"/>
                <a:cs typeface="Arial Narrow"/>
              </a:rPr>
              <a:t> </a:t>
            </a:r>
            <a:r>
              <a:rPr lang="en-US" sz="2400" dirty="0">
                <a:cs typeface="Arial Narrow"/>
              </a:rPr>
              <a:t>HH subst</a:t>
            </a:r>
            <a:r>
              <a:rPr lang="en-US" sz="2400" spc="-15" dirty="0">
                <a:cs typeface="Arial Narrow"/>
              </a:rPr>
              <a:t>a</a:t>
            </a:r>
            <a:r>
              <a:rPr lang="en-US" sz="2400" dirty="0">
                <a:cs typeface="Arial Narrow"/>
              </a:rPr>
              <a:t>nce</a:t>
            </a:r>
            <a:r>
              <a:rPr lang="en-US" sz="2400" spc="-15" dirty="0">
                <a:cs typeface="Arial Narrow"/>
              </a:rPr>
              <a:t> </a:t>
            </a:r>
            <a:r>
              <a:rPr lang="en-US" sz="2400" dirty="0" smtClean="0">
                <a:cs typeface="Arial Narrow"/>
              </a:rPr>
              <a:t>abu</a:t>
            </a:r>
            <a:r>
              <a:rPr lang="en-US" sz="2400" spc="-10" dirty="0" smtClean="0">
                <a:cs typeface="Arial Narrow"/>
              </a:rPr>
              <a:t>s</a:t>
            </a:r>
            <a:r>
              <a:rPr lang="en-US" sz="2400" dirty="0" smtClean="0">
                <a:cs typeface="Arial Narrow"/>
              </a:rPr>
              <a:t>e.</a:t>
            </a:r>
            <a:endParaRPr lang="en-US" sz="2400" dirty="0"/>
          </a:p>
        </p:txBody>
      </p:sp>
      <p:sp>
        <p:nvSpPr>
          <p:cNvPr id="4" name="Rectangle 3"/>
          <p:cNvSpPr/>
          <p:nvPr/>
        </p:nvSpPr>
        <p:spPr>
          <a:xfrm>
            <a:off x="0" y="2502341"/>
            <a:ext cx="12192000" cy="3785652"/>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Anything special about the section</a:t>
            </a:r>
            <a:r>
              <a:rPr lang="en-US" sz="2400" b="1" i="1" dirty="0" smtClean="0"/>
              <a:t>?</a:t>
            </a:r>
            <a:r>
              <a:rPr lang="en-US" sz="2400" dirty="0" smtClean="0"/>
              <a:t> </a:t>
            </a:r>
            <a:r>
              <a:rPr lang="en-US" sz="2400" dirty="0"/>
              <a:t>Remind the </a:t>
            </a:r>
            <a:r>
              <a:rPr lang="en-US" sz="2400" dirty="0" smtClean="0"/>
              <a:t>R </a:t>
            </a:r>
            <a:r>
              <a:rPr lang="en-US" sz="2400" dirty="0"/>
              <a:t>about the Federal Certificate of Confidentiality and how it ensures their answers will remain private</a:t>
            </a:r>
            <a:r>
              <a:rPr lang="en-US" sz="2400" dirty="0" smtClean="0"/>
              <a:t>. </a:t>
            </a:r>
            <a:r>
              <a:rPr lang="en-US" sz="2400" dirty="0"/>
              <a:t>Have </a:t>
            </a:r>
            <a:r>
              <a:rPr lang="en-US" sz="2400" dirty="0" smtClean="0"/>
              <a:t>this </a:t>
            </a:r>
            <a:r>
              <a:rPr lang="en-US" sz="2400" dirty="0"/>
              <a:t>handy-</a:t>
            </a:r>
          </a:p>
          <a:p>
            <a:endParaRPr lang="en-US" sz="2400" b="1" dirty="0" smtClean="0"/>
          </a:p>
          <a:p>
            <a:r>
              <a:rPr lang="en-US" sz="2400" b="1" dirty="0" smtClean="0"/>
              <a:t>Do </a:t>
            </a:r>
            <a:r>
              <a:rPr lang="en-US" sz="2400" b="1" dirty="0"/>
              <a:t>you have a problem and need help with suicide, abuse, drugs and alcohol or other problems? </a:t>
            </a:r>
            <a:r>
              <a:rPr lang="en-US" sz="2400" dirty="0"/>
              <a:t/>
            </a:r>
            <a:br>
              <a:rPr lang="en-US" sz="2400" dirty="0"/>
            </a:br>
            <a:r>
              <a:rPr lang="en-US" sz="2400" dirty="0"/>
              <a:t/>
            </a:r>
            <a:br>
              <a:rPr lang="en-US" sz="2400" dirty="0"/>
            </a:br>
            <a:r>
              <a:rPr lang="en-US" sz="2400" b="1" dirty="0"/>
              <a:t>Call the </a:t>
            </a:r>
            <a:r>
              <a:rPr lang="en-US" sz="2400" b="1" dirty="0" err="1"/>
              <a:t>Netcare</a:t>
            </a:r>
            <a:r>
              <a:rPr lang="en-US" sz="2400" b="1" dirty="0"/>
              <a:t> Crisis Hotline at 276-CARE (2273). Services are available to anyone, regardless of the ability to pay.</a:t>
            </a:r>
            <a:r>
              <a:rPr lang="en-US" sz="2400" dirty="0"/>
              <a:t> </a:t>
            </a:r>
          </a:p>
          <a:p>
            <a:r>
              <a:rPr lang="en-US" sz="2400" dirty="0"/>
              <a:t> </a:t>
            </a:r>
          </a:p>
          <a:p>
            <a:endParaRPr lang="en-US" sz="2400" dirty="0"/>
          </a:p>
        </p:txBody>
      </p:sp>
      <p:sp>
        <p:nvSpPr>
          <p:cNvPr id="5" name="Rectangle 4"/>
          <p:cNvSpPr/>
          <p:nvPr/>
        </p:nvSpPr>
        <p:spPr>
          <a:xfrm>
            <a:off x="3020058" y="0"/>
            <a:ext cx="2523832" cy="523220"/>
          </a:xfrm>
          <a:prstGeom prst="rect">
            <a:avLst/>
          </a:prstGeom>
        </p:spPr>
        <p:txBody>
          <a:bodyPr wrap="none">
            <a:spAutoFit/>
          </a:bodyPr>
          <a:lstStyle/>
          <a:p>
            <a:r>
              <a:rPr lang="en-US" sz="2800" i="1" dirty="0" smtClean="0">
                <a:solidFill>
                  <a:schemeClr val="accent1"/>
                </a:solidFill>
              </a:rPr>
              <a:t>P/CG </a:t>
            </a:r>
            <a:r>
              <a:rPr lang="en-US" sz="2800" i="1" dirty="0">
                <a:solidFill>
                  <a:schemeClr val="accent1"/>
                </a:solidFill>
              </a:rPr>
              <a:t>CASI 1490</a:t>
            </a:r>
            <a:r>
              <a:rPr lang="en-US" sz="2800" dirty="0"/>
              <a:t> </a:t>
            </a:r>
          </a:p>
        </p:txBody>
      </p:sp>
      <p:sp>
        <p:nvSpPr>
          <p:cNvPr id="6" name="Rectangle 5"/>
          <p:cNvSpPr/>
          <p:nvPr/>
        </p:nvSpPr>
        <p:spPr>
          <a:xfrm>
            <a:off x="0" y="0"/>
            <a:ext cx="3020058" cy="523220"/>
          </a:xfrm>
          <a:prstGeom prst="rect">
            <a:avLst/>
          </a:prstGeom>
        </p:spPr>
        <p:txBody>
          <a:bodyPr wrap="none">
            <a:spAutoFit/>
          </a:bodyPr>
          <a:lstStyle/>
          <a:p>
            <a:r>
              <a:rPr lang="en-US" sz="2800" dirty="0">
                <a:solidFill>
                  <a:schemeClr val="accent1"/>
                </a:solidFill>
              </a:rPr>
              <a:t>SA </a:t>
            </a:r>
            <a:r>
              <a:rPr lang="en-US" sz="2800" dirty="0" smtClean="0">
                <a:solidFill>
                  <a:schemeClr val="accent1"/>
                </a:solidFill>
              </a:rPr>
              <a:t>DRUGS SECTION</a:t>
            </a:r>
            <a:endParaRPr lang="en-US" sz="2800" dirty="0">
              <a:solidFill>
                <a:schemeClr val="accent1"/>
              </a:solidFill>
            </a:endParaRPr>
          </a:p>
        </p:txBody>
      </p:sp>
    </p:spTree>
    <p:extLst>
      <p:ext uri="{BB962C8B-B14F-4D97-AF65-F5344CB8AC3E}">
        <p14:creationId xmlns:p14="http://schemas.microsoft.com/office/powerpoint/2010/main" val="28106545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705191"/>
            <a:ext cx="9398833" cy="830997"/>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Who is asked this </a:t>
            </a:r>
            <a:r>
              <a:rPr lang="en-US" sz="2400" b="1" i="1" dirty="0" smtClean="0"/>
              <a:t>section? </a:t>
            </a:r>
            <a:r>
              <a:rPr lang="en-US" sz="2400" dirty="0"/>
              <a:t>The adult resident parent or guardian</a:t>
            </a:r>
          </a:p>
          <a:p>
            <a:endParaRPr lang="en-US" sz="2400" dirty="0"/>
          </a:p>
        </p:txBody>
      </p:sp>
      <p:sp>
        <p:nvSpPr>
          <p:cNvPr id="3" name="Rectangle 2"/>
          <p:cNvSpPr/>
          <p:nvPr/>
        </p:nvSpPr>
        <p:spPr>
          <a:xfrm>
            <a:off x="-1" y="1372252"/>
            <a:ext cx="11150297" cy="1200329"/>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Brief outline of topics asked in this section</a:t>
            </a:r>
            <a:r>
              <a:rPr lang="en-US" sz="2400" b="1" i="1" dirty="0" smtClean="0"/>
              <a:t>: </a:t>
            </a:r>
            <a:r>
              <a:rPr lang="en-US" sz="2400" dirty="0" smtClean="0"/>
              <a:t>This section asks questions about the P/CG typical habits concerning </a:t>
            </a:r>
            <a:r>
              <a:rPr lang="en-US" sz="2400" spc="-5" dirty="0" smtClean="0">
                <a:cs typeface="Arial Narrow"/>
              </a:rPr>
              <a:t>Exe</a:t>
            </a:r>
            <a:r>
              <a:rPr lang="en-US" sz="2400" spc="5" dirty="0" smtClean="0">
                <a:cs typeface="Arial Narrow"/>
              </a:rPr>
              <a:t>r</a:t>
            </a:r>
            <a:r>
              <a:rPr lang="en-US" sz="2400" spc="-5" dirty="0" smtClean="0">
                <a:cs typeface="Arial Narrow"/>
              </a:rPr>
              <a:t>cis</a:t>
            </a:r>
            <a:r>
              <a:rPr lang="en-US" sz="2400" dirty="0" smtClean="0">
                <a:cs typeface="Arial Narrow"/>
              </a:rPr>
              <a:t>e</a:t>
            </a:r>
            <a:r>
              <a:rPr lang="en-US" sz="2400" spc="-5" dirty="0" smtClean="0">
                <a:cs typeface="Arial Narrow"/>
              </a:rPr>
              <a:t> </a:t>
            </a:r>
            <a:r>
              <a:rPr lang="en-US" sz="2400" dirty="0">
                <a:cs typeface="Arial Narrow"/>
              </a:rPr>
              <a:t>and</a:t>
            </a:r>
            <a:r>
              <a:rPr lang="en-US" sz="2400" spc="10" dirty="0">
                <a:cs typeface="Arial Narrow"/>
              </a:rPr>
              <a:t> </a:t>
            </a:r>
            <a:r>
              <a:rPr lang="en-US" sz="2400" dirty="0" smtClean="0">
                <a:cs typeface="Arial Narrow"/>
              </a:rPr>
              <a:t>Weight.</a:t>
            </a:r>
            <a:endParaRPr lang="en-US" sz="2400" dirty="0">
              <a:cs typeface="Arial Narrow"/>
            </a:endParaRPr>
          </a:p>
          <a:p>
            <a:r>
              <a:rPr lang="en-US" sz="2400" dirty="0" smtClean="0"/>
              <a:t> </a:t>
            </a:r>
            <a:endParaRPr lang="en-US" sz="2400" dirty="0"/>
          </a:p>
        </p:txBody>
      </p:sp>
      <p:sp>
        <p:nvSpPr>
          <p:cNvPr id="4" name="Rectangle 3"/>
          <p:cNvSpPr/>
          <p:nvPr/>
        </p:nvSpPr>
        <p:spPr>
          <a:xfrm>
            <a:off x="-1" y="2410656"/>
            <a:ext cx="12192000" cy="3046988"/>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i="1" dirty="0"/>
              <a:t>Anything special about the section</a:t>
            </a:r>
            <a:r>
              <a:rPr lang="en-US" sz="2400" b="1" i="1" dirty="0" smtClean="0"/>
              <a:t>? </a:t>
            </a:r>
            <a:r>
              <a:rPr lang="en-US" sz="2400" dirty="0"/>
              <a:t>Have it handy-</a:t>
            </a:r>
          </a:p>
          <a:p>
            <a:r>
              <a:rPr lang="en-US" sz="2400" b="1" dirty="0"/>
              <a:t>Do you have a problem and need help with suicide, abuse, drugs and alcohol or other problems? </a:t>
            </a:r>
            <a:r>
              <a:rPr lang="en-US" sz="2400" dirty="0"/>
              <a:t/>
            </a:r>
            <a:br>
              <a:rPr lang="en-US" sz="2400" dirty="0"/>
            </a:br>
            <a:r>
              <a:rPr lang="en-US" sz="2400" dirty="0"/>
              <a:t/>
            </a:r>
            <a:br>
              <a:rPr lang="en-US" sz="2400" dirty="0"/>
            </a:br>
            <a:r>
              <a:rPr lang="en-US" sz="2400" b="1" dirty="0"/>
              <a:t>Call the </a:t>
            </a:r>
            <a:r>
              <a:rPr lang="en-US" sz="2400" b="1" dirty="0" err="1"/>
              <a:t>Netcare</a:t>
            </a:r>
            <a:r>
              <a:rPr lang="en-US" sz="2400" b="1" dirty="0"/>
              <a:t> Crisis Hotline at 276-CARE (2273). Services are available to anyone, regardless of the ability to pay.</a:t>
            </a:r>
            <a:r>
              <a:rPr lang="en-US" sz="2400" dirty="0"/>
              <a:t> </a:t>
            </a:r>
          </a:p>
          <a:p>
            <a:r>
              <a:rPr lang="en-US" sz="2400" dirty="0"/>
              <a:t> </a:t>
            </a:r>
          </a:p>
          <a:p>
            <a:r>
              <a:rPr lang="en-US" sz="2400" dirty="0" smtClean="0"/>
              <a:t> </a:t>
            </a:r>
            <a:endParaRPr lang="en-US" sz="2400" dirty="0"/>
          </a:p>
        </p:txBody>
      </p:sp>
      <p:sp>
        <p:nvSpPr>
          <p:cNvPr id="5" name="Rectangle 4"/>
          <p:cNvSpPr/>
          <p:nvPr/>
        </p:nvSpPr>
        <p:spPr>
          <a:xfrm>
            <a:off x="3108543" y="-25436"/>
            <a:ext cx="2523832" cy="523220"/>
          </a:xfrm>
          <a:prstGeom prst="rect">
            <a:avLst/>
          </a:prstGeom>
        </p:spPr>
        <p:txBody>
          <a:bodyPr wrap="none">
            <a:spAutoFit/>
          </a:bodyPr>
          <a:lstStyle/>
          <a:p>
            <a:r>
              <a:rPr lang="en-US" sz="2800" i="1" dirty="0" smtClean="0">
                <a:solidFill>
                  <a:schemeClr val="accent1"/>
                </a:solidFill>
              </a:rPr>
              <a:t>P/CG </a:t>
            </a:r>
            <a:r>
              <a:rPr lang="en-US" sz="2800" i="1" dirty="0">
                <a:solidFill>
                  <a:schemeClr val="accent1"/>
                </a:solidFill>
              </a:rPr>
              <a:t>CASI 1490</a:t>
            </a:r>
            <a:r>
              <a:rPr lang="en-US" sz="2800" dirty="0"/>
              <a:t> </a:t>
            </a:r>
          </a:p>
        </p:txBody>
      </p:sp>
      <p:sp>
        <p:nvSpPr>
          <p:cNvPr id="6" name="Rectangle 5"/>
          <p:cNvSpPr/>
          <p:nvPr/>
        </p:nvSpPr>
        <p:spPr>
          <a:xfrm>
            <a:off x="0" y="-25436"/>
            <a:ext cx="3108543" cy="523220"/>
          </a:xfrm>
          <a:prstGeom prst="rect">
            <a:avLst/>
          </a:prstGeom>
        </p:spPr>
        <p:txBody>
          <a:bodyPr wrap="square">
            <a:spAutoFit/>
          </a:bodyPr>
          <a:lstStyle/>
          <a:p>
            <a:r>
              <a:rPr lang="en-US" sz="2800" dirty="0">
                <a:solidFill>
                  <a:schemeClr val="accent1"/>
                </a:solidFill>
              </a:rPr>
              <a:t>SA </a:t>
            </a:r>
            <a:r>
              <a:rPr lang="en-US" sz="2800" dirty="0" smtClean="0">
                <a:solidFill>
                  <a:schemeClr val="accent1"/>
                </a:solidFill>
              </a:rPr>
              <a:t>HEALTH SECTION</a:t>
            </a:r>
            <a:endParaRPr lang="en-US" sz="2800" dirty="0">
              <a:solidFill>
                <a:schemeClr val="accent1"/>
              </a:solidFill>
            </a:endParaRPr>
          </a:p>
        </p:txBody>
      </p:sp>
    </p:spTree>
    <p:extLst>
      <p:ext uri="{BB962C8B-B14F-4D97-AF65-F5344CB8AC3E}">
        <p14:creationId xmlns:p14="http://schemas.microsoft.com/office/powerpoint/2010/main" val="338210328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6770</TotalTime>
  <Words>1253</Words>
  <Application>Microsoft Office PowerPoint</Application>
  <PresentationFormat>Widescreen</PresentationFormat>
  <Paragraphs>121</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Arial Narrow</vt:lpstr>
      <vt:lpstr>Baskerville Old Face</vt:lpstr>
      <vt:lpstr>Calibri</vt:lpstr>
      <vt:lpstr>Calibri Light</vt:lpstr>
      <vt:lpstr>Office Theme</vt:lpstr>
      <vt:lpstr>The OHIO STUDY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The Ohio State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OHIO STUDY</dc:title>
  <dc:creator>Justin Vance</dc:creator>
  <cp:lastModifiedBy>Loretta Pierfelice</cp:lastModifiedBy>
  <cp:revision>391</cp:revision>
  <dcterms:created xsi:type="dcterms:W3CDTF">2013-10-25T18:19:02Z</dcterms:created>
  <dcterms:modified xsi:type="dcterms:W3CDTF">2014-01-24T16:20:31Z</dcterms:modified>
</cp:coreProperties>
</file>